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9"/>
  </p:notesMasterIdLst>
  <p:sldIdLst>
    <p:sldId id="1098" r:id="rId5"/>
    <p:sldId id="273" r:id="rId6"/>
    <p:sldId id="1084" r:id="rId7"/>
    <p:sldId id="1115" r:id="rId8"/>
    <p:sldId id="1128" r:id="rId9"/>
    <p:sldId id="1101" r:id="rId10"/>
    <p:sldId id="1107" r:id="rId11"/>
    <p:sldId id="1082" r:id="rId12"/>
    <p:sldId id="1118" r:id="rId13"/>
    <p:sldId id="372" r:id="rId14"/>
    <p:sldId id="1119" r:id="rId15"/>
    <p:sldId id="1116" r:id="rId16"/>
    <p:sldId id="1120" r:id="rId17"/>
    <p:sldId id="1123" r:id="rId18"/>
    <p:sldId id="1122" r:id="rId19"/>
    <p:sldId id="1121" r:id="rId20"/>
    <p:sldId id="1124" r:id="rId21"/>
    <p:sldId id="1125" r:id="rId22"/>
    <p:sldId id="1126" r:id="rId23"/>
    <p:sldId id="1105" r:id="rId24"/>
    <p:sldId id="1114" r:id="rId25"/>
    <p:sldId id="1052" r:id="rId26"/>
    <p:sldId id="1078" r:id="rId27"/>
    <p:sldId id="1080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Raleway" panose="020B0503030101060003" pitchFamily="34" charset="0"/>
      <p:regular r:id="rId40"/>
      <p:bold r:id="rId41"/>
      <p:italic r:id="rId42"/>
      <p:boldItalic r:id="rId43"/>
    </p:embeddedFont>
    <p:embeddedFont>
      <p:font typeface="Raleway Black" panose="020B0A03030101060003" pitchFamily="34" charset="0"/>
      <p:bold r:id="rId44"/>
      <p:boldItalic r:id="rId45"/>
    </p:embeddedFont>
    <p:embeddedFont>
      <p:font typeface="Raleway Light" panose="020B0403030101060003" pitchFamily="34" charset="0"/>
      <p:regular r:id="rId46"/>
      <p: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lian Ryan" initials="JR" lastIdx="5" clrIdx="0">
    <p:extLst>
      <p:ext uri="{19B8F6BF-5375-455C-9EA6-DF929625EA0E}">
        <p15:presenceInfo xmlns:p15="http://schemas.microsoft.com/office/powerpoint/2012/main" userId="S::JRyan@genuent.com::17a2f1dc-e82a-4693-b1eb-9c706b1bd6b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92E"/>
    <a:srgbClr val="4966AC"/>
    <a:srgbClr val="6A9767"/>
    <a:srgbClr val="2D5CAA"/>
    <a:srgbClr val="254C8B"/>
    <a:srgbClr val="FFE1BD"/>
    <a:srgbClr val="EBECEE"/>
    <a:srgbClr val="E3E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7" autoAdjust="0"/>
    <p:restoredTop sz="80840" autoAdjust="0"/>
  </p:normalViewPr>
  <p:slideViewPr>
    <p:cSldViewPr snapToGrid="0">
      <p:cViewPr varScale="1">
        <p:scale>
          <a:sx n="69" d="100"/>
          <a:sy n="69" d="100"/>
        </p:scale>
        <p:origin x="10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nnor Fryar" userId="S::cofryar@talentpath.com::76660eab-5796-44fb-9c11-250d3f0ab984" providerId="AD" clId="Web-{E9C8F298-317B-07E0-2C19-8C54530E8CEB}"/>
    <pc:docChg chg="modSld">
      <pc:chgData name="Connor Fryar" userId="S::cofryar@talentpath.com::76660eab-5796-44fb-9c11-250d3f0ab984" providerId="AD" clId="Web-{E9C8F298-317B-07E0-2C19-8C54530E8CEB}" dt="2021-11-19T15:46:33.076" v="7" actId="20577"/>
      <pc:docMkLst>
        <pc:docMk/>
      </pc:docMkLst>
      <pc:sldChg chg="modSp">
        <pc:chgData name="Connor Fryar" userId="S::cofryar@talentpath.com::76660eab-5796-44fb-9c11-250d3f0ab984" providerId="AD" clId="Web-{E9C8F298-317B-07E0-2C19-8C54530E8CEB}" dt="2021-11-19T15:46:33.076" v="7" actId="20577"/>
        <pc:sldMkLst>
          <pc:docMk/>
          <pc:sldMk cId="68448536" sldId="1081"/>
        </pc:sldMkLst>
        <pc:spChg chg="mod">
          <ac:chgData name="Connor Fryar" userId="S::cofryar@talentpath.com::76660eab-5796-44fb-9c11-250d3f0ab984" providerId="AD" clId="Web-{E9C8F298-317B-07E0-2C19-8C54530E8CEB}" dt="2021-11-19T15:46:21.575" v="1" actId="20577"/>
          <ac:spMkLst>
            <pc:docMk/>
            <pc:sldMk cId="68448536" sldId="1081"/>
            <ac:spMk id="9" creationId="{06914B18-4435-4A75-A1E3-83D45D1F41C5}"/>
          </ac:spMkLst>
        </pc:spChg>
        <pc:spChg chg="mod">
          <ac:chgData name="Connor Fryar" userId="S::cofryar@talentpath.com::76660eab-5796-44fb-9c11-250d3f0ab984" providerId="AD" clId="Web-{E9C8F298-317B-07E0-2C19-8C54530E8CEB}" dt="2021-11-19T15:46:23.185" v="2" actId="20577"/>
          <ac:spMkLst>
            <pc:docMk/>
            <pc:sldMk cId="68448536" sldId="1081"/>
            <ac:spMk id="34" creationId="{70824C9C-532A-4BBE-9630-1CFA9258F36B}"/>
          </ac:spMkLst>
        </pc:spChg>
        <pc:spChg chg="mod">
          <ac:chgData name="Connor Fryar" userId="S::cofryar@talentpath.com::76660eab-5796-44fb-9c11-250d3f0ab984" providerId="AD" clId="Web-{E9C8F298-317B-07E0-2C19-8C54530E8CEB}" dt="2021-11-19T15:46:19.294" v="0" actId="20577"/>
          <ac:spMkLst>
            <pc:docMk/>
            <pc:sldMk cId="68448536" sldId="1081"/>
            <ac:spMk id="36" creationId="{8B24B389-A8B9-416D-A4F5-D7394E30B8E4}"/>
          </ac:spMkLst>
        </pc:spChg>
        <pc:spChg chg="mod">
          <ac:chgData name="Connor Fryar" userId="S::cofryar@talentpath.com::76660eab-5796-44fb-9c11-250d3f0ab984" providerId="AD" clId="Web-{E9C8F298-317B-07E0-2C19-8C54530E8CEB}" dt="2021-11-19T15:46:24.872" v="3" actId="20577"/>
          <ac:spMkLst>
            <pc:docMk/>
            <pc:sldMk cId="68448536" sldId="1081"/>
            <ac:spMk id="37" creationId="{93D65E7B-EE94-4022-BBED-588D10276B28}"/>
          </ac:spMkLst>
        </pc:spChg>
        <pc:spChg chg="mod">
          <ac:chgData name="Connor Fryar" userId="S::cofryar@talentpath.com::76660eab-5796-44fb-9c11-250d3f0ab984" providerId="AD" clId="Web-{E9C8F298-317B-07E0-2C19-8C54530E8CEB}" dt="2021-11-19T15:46:33.076" v="7" actId="20577"/>
          <ac:spMkLst>
            <pc:docMk/>
            <pc:sldMk cId="68448536" sldId="1081"/>
            <ac:spMk id="40" creationId="{12477958-E546-4010-8AF8-B25693A4BA77}"/>
          </ac:spMkLst>
        </pc:spChg>
        <pc:spChg chg="mod">
          <ac:chgData name="Connor Fryar" userId="S::cofryar@talentpath.com::76660eab-5796-44fb-9c11-250d3f0ab984" providerId="AD" clId="Web-{E9C8F298-317B-07E0-2C19-8C54530E8CEB}" dt="2021-11-19T15:46:28.357" v="6" actId="20577"/>
          <ac:spMkLst>
            <pc:docMk/>
            <pc:sldMk cId="68448536" sldId="1081"/>
            <ac:spMk id="46" creationId="{2A6E0146-C22B-412B-B1B3-E1973B45C70B}"/>
          </ac:spMkLst>
        </pc:spChg>
      </pc:sldChg>
    </pc:docChg>
  </pc:docChgLst>
  <pc:docChgLst>
    <pc:chgData name="Morayokeji Ladipo" userId="S::mladipo@talentpath.com::a5db3792-6ddf-497f-8d2e-a025b56cb9a4" providerId="AD" clId="Web-{CA478F67-681C-6338-0F33-2EE16A45F921}"/>
    <pc:docChg chg="modSld">
      <pc:chgData name="Morayokeji Ladipo" userId="S::mladipo@talentpath.com::a5db3792-6ddf-497f-8d2e-a025b56cb9a4" providerId="AD" clId="Web-{CA478F67-681C-6338-0F33-2EE16A45F921}" dt="2022-03-05T01:01:11.849" v="6" actId="20577"/>
      <pc:docMkLst>
        <pc:docMk/>
      </pc:docMkLst>
      <pc:sldChg chg="modSp">
        <pc:chgData name="Morayokeji Ladipo" userId="S::mladipo@talentpath.com::a5db3792-6ddf-497f-8d2e-a025b56cb9a4" providerId="AD" clId="Web-{CA478F67-681C-6338-0F33-2EE16A45F921}" dt="2022-03-05T01:01:11.849" v="6" actId="20577"/>
        <pc:sldMkLst>
          <pc:docMk/>
          <pc:sldMk cId="4011967667" sldId="1129"/>
        </pc:sldMkLst>
        <pc:spChg chg="mod">
          <ac:chgData name="Morayokeji Ladipo" userId="S::mladipo@talentpath.com::a5db3792-6ddf-497f-8d2e-a025b56cb9a4" providerId="AD" clId="Web-{CA478F67-681C-6338-0F33-2EE16A45F921}" dt="2022-03-05T01:01:11.849" v="6" actId="20577"/>
          <ac:spMkLst>
            <pc:docMk/>
            <pc:sldMk cId="4011967667" sldId="1129"/>
            <ac:spMk id="3" creationId="{6655971C-E58E-4635-B346-BF87C552B38B}"/>
          </ac:spMkLst>
        </pc:spChg>
      </pc:sldChg>
    </pc:docChg>
  </pc:docChgLst>
  <pc:docChgLst>
    <pc:chgData name="Morayokeji Ladipo" userId="a5db3792-6ddf-497f-8d2e-a025b56cb9a4" providerId="ADAL" clId="{2B6F2229-12D7-457A-BEA0-D7E9B7892378}"/>
    <pc:docChg chg="custSel addSld delSld modSld sldOrd">
      <pc:chgData name="Morayokeji Ladipo" userId="a5db3792-6ddf-497f-8d2e-a025b56cb9a4" providerId="ADAL" clId="{2B6F2229-12D7-457A-BEA0-D7E9B7892378}" dt="2022-03-01T20:12:44.228" v="304" actId="20577"/>
      <pc:docMkLst>
        <pc:docMk/>
      </pc:docMkLst>
      <pc:sldChg chg="del">
        <pc:chgData name="Morayokeji Ladipo" userId="a5db3792-6ddf-497f-8d2e-a025b56cb9a4" providerId="ADAL" clId="{2B6F2229-12D7-457A-BEA0-D7E9B7892378}" dt="2022-03-01T20:12:27.766" v="297" actId="47"/>
        <pc:sldMkLst>
          <pc:docMk/>
          <pc:sldMk cId="68448536" sldId="1081"/>
        </pc:sldMkLst>
      </pc:sldChg>
      <pc:sldChg chg="modSp mod">
        <pc:chgData name="Morayokeji Ladipo" userId="a5db3792-6ddf-497f-8d2e-a025b56cb9a4" providerId="ADAL" clId="{2B6F2229-12D7-457A-BEA0-D7E9B7892378}" dt="2022-03-01T19:58:17.923" v="23" actId="313"/>
        <pc:sldMkLst>
          <pc:docMk/>
          <pc:sldMk cId="66719278" sldId="1084"/>
        </pc:sldMkLst>
        <pc:spChg chg="mod">
          <ac:chgData name="Morayokeji Ladipo" userId="a5db3792-6ddf-497f-8d2e-a025b56cb9a4" providerId="ADAL" clId="{2B6F2229-12D7-457A-BEA0-D7E9B7892378}" dt="2022-03-01T19:58:17.923" v="23" actId="313"/>
          <ac:spMkLst>
            <pc:docMk/>
            <pc:sldMk cId="66719278" sldId="1084"/>
            <ac:spMk id="9" creationId="{D7B2EEA4-356B-4FB6-A1F4-80747AF8AD55}"/>
          </ac:spMkLst>
        </pc:spChg>
      </pc:sldChg>
      <pc:sldChg chg="delSp modSp mod">
        <pc:chgData name="Morayokeji Ladipo" userId="a5db3792-6ddf-497f-8d2e-a025b56cb9a4" providerId="ADAL" clId="{2B6F2229-12D7-457A-BEA0-D7E9B7892378}" dt="2022-03-01T20:08:39.867" v="56" actId="478"/>
        <pc:sldMkLst>
          <pc:docMk/>
          <pc:sldMk cId="2398240791" sldId="1105"/>
        </pc:sldMkLst>
        <pc:spChg chg="mod">
          <ac:chgData name="Morayokeji Ladipo" userId="a5db3792-6ddf-497f-8d2e-a025b56cb9a4" providerId="ADAL" clId="{2B6F2229-12D7-457A-BEA0-D7E9B7892378}" dt="2022-03-01T20:08:36.156" v="54" actId="20577"/>
          <ac:spMkLst>
            <pc:docMk/>
            <pc:sldMk cId="2398240791" sldId="1105"/>
            <ac:spMk id="2" creationId="{FD00A573-F0F7-4F23-A8E6-E71B79C83818}"/>
          </ac:spMkLst>
        </pc:spChg>
        <pc:spChg chg="del mod">
          <ac:chgData name="Morayokeji Ladipo" userId="a5db3792-6ddf-497f-8d2e-a025b56cb9a4" providerId="ADAL" clId="{2B6F2229-12D7-457A-BEA0-D7E9B7892378}" dt="2022-03-01T20:08:39.867" v="56" actId="478"/>
          <ac:spMkLst>
            <pc:docMk/>
            <pc:sldMk cId="2398240791" sldId="1105"/>
            <ac:spMk id="3" creationId="{38A6C149-64EA-4557-AD59-1ADC2897E60A}"/>
          </ac:spMkLst>
        </pc:spChg>
      </pc:sldChg>
      <pc:sldChg chg="addSp delSp modSp mod">
        <pc:chgData name="Morayokeji Ladipo" userId="a5db3792-6ddf-497f-8d2e-a025b56cb9a4" providerId="ADAL" clId="{2B6F2229-12D7-457A-BEA0-D7E9B7892378}" dt="2022-03-01T20:12:13.375" v="296" actId="1076"/>
        <pc:sldMkLst>
          <pc:docMk/>
          <pc:sldMk cId="3989519495" sldId="1114"/>
        </pc:sldMkLst>
        <pc:spChg chg="mod">
          <ac:chgData name="Morayokeji Ladipo" userId="a5db3792-6ddf-497f-8d2e-a025b56cb9a4" providerId="ADAL" clId="{2B6F2229-12D7-457A-BEA0-D7E9B7892378}" dt="2022-03-01T20:10:57.432" v="291" actId="20577"/>
          <ac:spMkLst>
            <pc:docMk/>
            <pc:sldMk cId="3989519495" sldId="1114"/>
            <ac:spMk id="2" creationId="{6A557774-96C4-48B3-ADA2-8B6D31889811}"/>
          </ac:spMkLst>
        </pc:spChg>
        <pc:spChg chg="del mod">
          <ac:chgData name="Morayokeji Ladipo" userId="a5db3792-6ddf-497f-8d2e-a025b56cb9a4" providerId="ADAL" clId="{2B6F2229-12D7-457A-BEA0-D7E9B7892378}" dt="2022-03-01T20:11:01.436" v="292" actId="478"/>
          <ac:spMkLst>
            <pc:docMk/>
            <pc:sldMk cId="3989519495" sldId="1114"/>
            <ac:spMk id="3" creationId="{6655971C-E58E-4635-B346-BF87C552B38B}"/>
          </ac:spMkLst>
        </pc:spChg>
        <pc:spChg chg="add del mod">
          <ac:chgData name="Morayokeji Ladipo" userId="a5db3792-6ddf-497f-8d2e-a025b56cb9a4" providerId="ADAL" clId="{2B6F2229-12D7-457A-BEA0-D7E9B7892378}" dt="2022-03-01T20:11:43.963" v="293" actId="478"/>
          <ac:spMkLst>
            <pc:docMk/>
            <pc:sldMk cId="3989519495" sldId="1114"/>
            <ac:spMk id="5" creationId="{C902FC8F-B46C-47F2-B825-BA112EA8E88A}"/>
          </ac:spMkLst>
        </pc:spChg>
        <pc:picChg chg="add mod">
          <ac:chgData name="Morayokeji Ladipo" userId="a5db3792-6ddf-497f-8d2e-a025b56cb9a4" providerId="ADAL" clId="{2B6F2229-12D7-457A-BEA0-D7E9B7892378}" dt="2022-03-01T20:12:13.375" v="296" actId="1076"/>
          <ac:picMkLst>
            <pc:docMk/>
            <pc:sldMk cId="3989519495" sldId="1114"/>
            <ac:picMk id="9" creationId="{C3755225-3BE9-4920-8C52-324722E947E1}"/>
          </ac:picMkLst>
        </pc:picChg>
      </pc:sldChg>
      <pc:sldChg chg="modSp mod ord">
        <pc:chgData name="Morayokeji Ladipo" userId="a5db3792-6ddf-497f-8d2e-a025b56cb9a4" providerId="ADAL" clId="{2B6F2229-12D7-457A-BEA0-D7E9B7892378}" dt="2022-03-01T19:58:10.790" v="22"/>
        <pc:sldMkLst>
          <pc:docMk/>
          <pc:sldMk cId="142652383" sldId="1115"/>
        </pc:sldMkLst>
        <pc:spChg chg="mod">
          <ac:chgData name="Morayokeji Ladipo" userId="a5db3792-6ddf-497f-8d2e-a025b56cb9a4" providerId="ADAL" clId="{2B6F2229-12D7-457A-BEA0-D7E9B7892378}" dt="2022-03-01T19:57:54.830" v="5" actId="20577"/>
          <ac:spMkLst>
            <pc:docMk/>
            <pc:sldMk cId="142652383" sldId="1115"/>
            <ac:spMk id="9" creationId="{D7B2EEA4-356B-4FB6-A1F4-80747AF8AD55}"/>
          </ac:spMkLst>
        </pc:spChg>
      </pc:sldChg>
      <pc:sldChg chg="modSp add mod">
        <pc:chgData name="Morayokeji Ladipo" userId="a5db3792-6ddf-497f-8d2e-a025b56cb9a4" providerId="ADAL" clId="{2B6F2229-12D7-457A-BEA0-D7E9B7892378}" dt="2022-03-01T19:58:09.174" v="20" actId="20577"/>
        <pc:sldMkLst>
          <pc:docMk/>
          <pc:sldMk cId="1542086567" sldId="1128"/>
        </pc:sldMkLst>
        <pc:spChg chg="mod">
          <ac:chgData name="Morayokeji Ladipo" userId="a5db3792-6ddf-497f-8d2e-a025b56cb9a4" providerId="ADAL" clId="{2B6F2229-12D7-457A-BEA0-D7E9B7892378}" dt="2022-03-01T19:58:09.174" v="20" actId="20577"/>
          <ac:spMkLst>
            <pc:docMk/>
            <pc:sldMk cId="1542086567" sldId="1128"/>
            <ac:spMk id="9" creationId="{D7B2EEA4-356B-4FB6-A1F4-80747AF8AD55}"/>
          </ac:spMkLst>
        </pc:spChg>
      </pc:sldChg>
      <pc:sldChg chg="modSp add mod ord">
        <pc:chgData name="Morayokeji Ladipo" userId="a5db3792-6ddf-497f-8d2e-a025b56cb9a4" providerId="ADAL" clId="{2B6F2229-12D7-457A-BEA0-D7E9B7892378}" dt="2022-03-01T20:12:44.228" v="304" actId="20577"/>
        <pc:sldMkLst>
          <pc:docMk/>
          <pc:sldMk cId="4011967667" sldId="1129"/>
        </pc:sldMkLst>
        <pc:spChg chg="mod">
          <ac:chgData name="Morayokeji Ladipo" userId="a5db3792-6ddf-497f-8d2e-a025b56cb9a4" providerId="ADAL" clId="{2B6F2229-12D7-457A-BEA0-D7E9B7892378}" dt="2022-03-01T20:12:44.228" v="304" actId="20577"/>
          <ac:spMkLst>
            <pc:docMk/>
            <pc:sldMk cId="4011967667" sldId="1129"/>
            <ac:spMk id="3" creationId="{6655971C-E58E-4635-B346-BF87C552B38B}"/>
          </ac:spMkLst>
        </pc:spChg>
      </pc:sldChg>
    </pc:docChg>
  </pc:docChgLst>
  <pc:docChgLst>
    <pc:chgData name="Jordan Miller" userId="e3c210fd-1413-4de5-a660-d425dd6eb7f4" providerId="ADAL" clId="{4011B76C-475F-4A38-827E-C50AFA724CF1}"/>
    <pc:docChg chg="undo custSel delSld modSld">
      <pc:chgData name="Jordan Miller" userId="e3c210fd-1413-4de5-a660-d425dd6eb7f4" providerId="ADAL" clId="{4011B76C-475F-4A38-827E-C50AFA724CF1}" dt="2022-03-23T12:55:18.801" v="54" actId="404"/>
      <pc:docMkLst>
        <pc:docMk/>
      </pc:docMkLst>
      <pc:sldChg chg="modSp mod">
        <pc:chgData name="Jordan Miller" userId="e3c210fd-1413-4de5-a660-d425dd6eb7f4" providerId="ADAL" clId="{4011B76C-475F-4A38-827E-C50AFA724CF1}" dt="2022-03-23T12:55:18.801" v="54" actId="404"/>
        <pc:sldMkLst>
          <pc:docMk/>
          <pc:sldMk cId="2398240791" sldId="1105"/>
        </pc:sldMkLst>
        <pc:spChg chg="mod">
          <ac:chgData name="Jordan Miller" userId="e3c210fd-1413-4de5-a660-d425dd6eb7f4" providerId="ADAL" clId="{4011B76C-475F-4A38-827E-C50AFA724CF1}" dt="2022-03-23T12:55:18.801" v="54" actId="404"/>
          <ac:spMkLst>
            <pc:docMk/>
            <pc:sldMk cId="2398240791" sldId="1105"/>
            <ac:spMk id="2" creationId="{FD00A573-F0F7-4F23-A8E6-E71B79C83818}"/>
          </ac:spMkLst>
        </pc:spChg>
      </pc:sldChg>
      <pc:sldChg chg="del">
        <pc:chgData name="Jordan Miller" userId="e3c210fd-1413-4de5-a660-d425dd6eb7f4" providerId="ADAL" clId="{4011B76C-475F-4A38-827E-C50AFA724CF1}" dt="2022-03-23T12:54:07.491" v="34" actId="47"/>
        <pc:sldMkLst>
          <pc:docMk/>
          <pc:sldMk cId="1452468949" sldId="1127"/>
        </pc:sldMkLst>
      </pc:sldChg>
      <pc:sldChg chg="del">
        <pc:chgData name="Jordan Miller" userId="e3c210fd-1413-4de5-a660-d425dd6eb7f4" providerId="ADAL" clId="{4011B76C-475F-4A38-827E-C50AFA724CF1}" dt="2022-03-23T12:54:08.365" v="35" actId="47"/>
        <pc:sldMkLst>
          <pc:docMk/>
          <pc:sldMk cId="4011967667" sldId="11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88B48-D695-45F0-9986-247A75BED8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FDC51-B781-4D52-9137-611BFCAB3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0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documents/1964015/best-practices-in-analytics-integrating-analytical-capab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8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indicate the BOUNDARIES of the data without describing the DISTRIBUTION of the values (how closely they cluster around the mean value).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08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indicate the BOUNDARIES of the data without describing the DISTRIBUTION of the values (how closely they cluster around the mean value).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53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indicate the BOUNDARIES of the data without describing the DISTRIBUTION of the values (how closely they cluster around the mean value).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1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indicate the BOUNDARIES of the data without describing the DISTRIBUTION of the values (how closely they cluster around the mean value).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8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indicate the BOUNDARIES of the data without describing the DISTRIBUTION of the values (how closely they cluster around the mean value).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37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indicate the BOUNDARIES of the data without describing the DISTRIBUTION of the values (how closely they cluster around the mean value).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88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72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01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64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2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71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87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92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1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64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has been referred to as the "data analytics maturity model" and the "analytic value escalator".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https://www.gartner.com/en/documents/1964015/best-practices-in-analytics-integrating-analytical-capab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DC51-B781-4D52-9137-611BFCAB36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5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982ce91c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982ce91c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ANSWER: A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1194019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982ce91c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982ce91c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ANSWER: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CENTER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Dispersion; Variance; Standard Deviation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3963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4DF37B5-44BD-425D-A4F7-5C0C38F143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pic>
        <p:nvPicPr>
          <p:cNvPr id="7" name="Picture 6" descr="Talent Path | Technology Talent Development">
            <a:extLst>
              <a:ext uri="{FF2B5EF4-FFF2-40B4-BE49-F238E27FC236}">
                <a16:creationId xmlns:a16="http://schemas.microsoft.com/office/drawing/2014/main" id="{0D7BB8AD-1C0B-4DEC-949A-1997385CFE6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0040" r="5443" b="17172"/>
          <a:stretch/>
        </p:blipFill>
        <p:spPr bwMode="auto">
          <a:xfrm>
            <a:off x="4242455" y="2996714"/>
            <a:ext cx="3707091" cy="86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805C3-467A-4B9E-88C2-68C00058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425" y="633730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talentpath.com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66F80-597B-460C-80EF-4CFC7A27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04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Confidential and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A2829-3B18-4499-918A-E1B5ACD1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5375" y="6337300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3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E23D0C1-21C0-4845-8364-FC47DDCF17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D5BA619-434A-40F0-A523-62A61E87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81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chemeClr val="bg1">
                    <a:lumMod val="75000"/>
                  </a:schemeClr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756A02-4E98-4D34-AE9F-90A5F9B6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08BDA-4ED7-41F4-BE87-DFD78E011D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3D4752"/>
              </a:clrFrom>
              <a:clrTo>
                <a:srgbClr val="3D475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92505"/>
            <a:ext cx="12192000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4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A8C965-3063-4049-8D5F-2665CEE33A0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38200" y="3695700"/>
            <a:ext cx="2201849" cy="1849438"/>
          </a:xfrm>
        </p:spPr>
        <p:txBody>
          <a:bodyPr>
            <a:noAutofit/>
          </a:bodyPr>
          <a:lstStyle>
            <a:lvl1pPr>
              <a:defRPr sz="2400">
                <a:solidFill>
                  <a:srgbClr val="254C8B"/>
                </a:solidFill>
                <a:latin typeface="Raleway Black" panose="020B0A03030101060003" pitchFamily="34" charset="0"/>
              </a:defRPr>
            </a:lvl1pPr>
            <a:lvl2pPr marL="228600" indent="-228600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B28864BC-921B-414C-9BE2-AA4DC35FB48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95084" y="2028024"/>
            <a:ext cx="1845013" cy="144942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A02062-8196-424E-B5F2-A799209C9CEB}"/>
              </a:ext>
            </a:extLst>
          </p:cNvPr>
          <p:cNvGrpSpPr/>
          <p:nvPr userDrawn="1"/>
        </p:nvGrpSpPr>
        <p:grpSpPr>
          <a:xfrm>
            <a:off x="-740" y="239697"/>
            <a:ext cx="12192000" cy="1083076"/>
            <a:chOff x="-740" y="239697"/>
            <a:chExt cx="12192000" cy="1083076"/>
          </a:xfrm>
        </p:grpSpPr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0D6CAB32-5FFB-4AA9-8F94-6D8F7EA590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335" b="15874"/>
            <a:stretch/>
          </p:blipFill>
          <p:spPr>
            <a:xfrm>
              <a:off x="-740" y="239697"/>
              <a:ext cx="12192000" cy="1083076"/>
            </a:xfrm>
            <a:prstGeom prst="rect">
              <a:avLst/>
            </a:prstGeom>
          </p:spPr>
        </p:pic>
        <p:pic>
          <p:nvPicPr>
            <p:cNvPr id="12" name="Picture 11" descr="Talent Path | Technology Talent Development">
              <a:extLst>
                <a:ext uri="{FF2B5EF4-FFF2-40B4-BE49-F238E27FC236}">
                  <a16:creationId xmlns:a16="http://schemas.microsoft.com/office/drawing/2014/main" id="{4C8E0FD6-09CA-4272-9FFF-ED83ECA497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 t="10040" r="5443" b="17172"/>
            <a:stretch/>
          </p:blipFill>
          <p:spPr bwMode="auto">
            <a:xfrm>
              <a:off x="10054365" y="667208"/>
              <a:ext cx="1562126" cy="36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A9BFCA-2A06-4501-802C-123C361FC5D5}"/>
                </a:ext>
              </a:extLst>
            </p:cNvPr>
            <p:cNvSpPr txBox="1"/>
            <p:nvPr userDrawn="1"/>
          </p:nvSpPr>
          <p:spPr>
            <a:xfrm>
              <a:off x="10710169" y="977817"/>
              <a:ext cx="12872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Raleway Light"/>
                </a:rPr>
                <a:t>A Division of Genuent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BCECA1-B01C-4AFC-A9F6-97EEA38B60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46"/>
            <a:ext cx="10515600" cy="11211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F2C0F57-F230-4A31-9A06-F78C3EC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81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4E21ED0-557E-4079-BB30-7A4D1C0F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E671F1-2E60-43A6-935C-BD94309E92AC}"/>
              </a:ext>
            </a:extLst>
          </p:cNvPr>
          <p:cNvCxnSpPr>
            <a:cxnSpLocks/>
          </p:cNvCxnSpPr>
          <p:nvPr userDrawn="1"/>
        </p:nvCxnSpPr>
        <p:spPr>
          <a:xfrm>
            <a:off x="3193662" y="2024223"/>
            <a:ext cx="0" cy="390899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73F2D2-31E8-4B35-AE6B-166B998FDB8B}"/>
              </a:ext>
            </a:extLst>
          </p:cNvPr>
          <p:cNvCxnSpPr>
            <a:cxnSpLocks/>
          </p:cNvCxnSpPr>
          <p:nvPr userDrawn="1"/>
        </p:nvCxnSpPr>
        <p:spPr>
          <a:xfrm>
            <a:off x="6096001" y="2035441"/>
            <a:ext cx="0" cy="390899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929A0F-3E90-4F50-BA12-85BD40055AEC}"/>
              </a:ext>
            </a:extLst>
          </p:cNvPr>
          <p:cNvCxnSpPr>
            <a:cxnSpLocks/>
          </p:cNvCxnSpPr>
          <p:nvPr userDrawn="1"/>
        </p:nvCxnSpPr>
        <p:spPr>
          <a:xfrm>
            <a:off x="8998339" y="2035441"/>
            <a:ext cx="0" cy="390899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43EB047-6C21-47E8-9B10-A7A9261FE761}"/>
              </a:ext>
            </a:extLst>
          </p:cNvPr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959132" y="5619672"/>
            <a:ext cx="1738391" cy="41029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8992E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E373DDB-A76E-4274-A1C4-5DA7EEFFDD6A}"/>
              </a:ext>
            </a:extLst>
          </p:cNvPr>
          <p:cNvSpPr>
            <a:spLocks noGrp="1"/>
          </p:cNvSpPr>
          <p:nvPr userDrawn="1">
            <p:ph type="pic" idx="14"/>
          </p:nvPr>
        </p:nvSpPr>
        <p:spPr>
          <a:xfrm>
            <a:off x="3663555" y="2024223"/>
            <a:ext cx="1845013" cy="144942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25171BE-1F8A-4DB8-846B-03C3AE173634}"/>
              </a:ext>
            </a:extLst>
          </p:cNvPr>
          <p:cNvSpPr>
            <a:spLocks noGrp="1"/>
          </p:cNvSpPr>
          <p:nvPr userDrawn="1">
            <p:ph type="body" sz="half" idx="16" hasCustomPrompt="1"/>
          </p:nvPr>
        </p:nvSpPr>
        <p:spPr>
          <a:xfrm>
            <a:off x="3795251" y="5619672"/>
            <a:ext cx="1738391" cy="41029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8992E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879A91E7-F4A1-41FD-B9B1-D12422B2DFC6}"/>
              </a:ext>
            </a:extLst>
          </p:cNvPr>
          <p:cNvSpPr>
            <a:spLocks noGrp="1"/>
          </p:cNvSpPr>
          <p:nvPr userDrawn="1">
            <p:ph type="pic" idx="17"/>
          </p:nvPr>
        </p:nvSpPr>
        <p:spPr>
          <a:xfrm>
            <a:off x="6643457" y="2022943"/>
            <a:ext cx="1845013" cy="144942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3F4F370-0CA9-4664-AA63-04CD29D67B78}"/>
              </a:ext>
            </a:extLst>
          </p:cNvPr>
          <p:cNvSpPr>
            <a:spLocks noGrp="1"/>
          </p:cNvSpPr>
          <p:nvPr userDrawn="1">
            <p:ph type="body" sz="half" idx="19" hasCustomPrompt="1"/>
          </p:nvPr>
        </p:nvSpPr>
        <p:spPr>
          <a:xfrm>
            <a:off x="6703545" y="5626897"/>
            <a:ext cx="1738391" cy="41029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8992E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2FFF49CD-240D-45AF-9218-7BCA7D53E999}"/>
              </a:ext>
            </a:extLst>
          </p:cNvPr>
          <p:cNvSpPr>
            <a:spLocks noGrp="1"/>
          </p:cNvSpPr>
          <p:nvPr userDrawn="1">
            <p:ph type="pic" idx="20"/>
          </p:nvPr>
        </p:nvSpPr>
        <p:spPr>
          <a:xfrm>
            <a:off x="9545796" y="2024636"/>
            <a:ext cx="1845013" cy="144942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C0EC2B4F-14E4-4701-A58D-FA215CEB84D0}"/>
              </a:ext>
            </a:extLst>
          </p:cNvPr>
          <p:cNvSpPr>
            <a:spLocks noGrp="1"/>
          </p:cNvSpPr>
          <p:nvPr userDrawn="1">
            <p:ph type="body" sz="half" idx="22" hasCustomPrompt="1"/>
          </p:nvPr>
        </p:nvSpPr>
        <p:spPr>
          <a:xfrm>
            <a:off x="9605496" y="5626897"/>
            <a:ext cx="1738391" cy="41029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F8992E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Subtext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1FBE9786-2AC1-4CB6-8F56-DA091D550F22}"/>
              </a:ext>
            </a:extLst>
          </p:cNvPr>
          <p:cNvSpPr>
            <a:spLocks noGrp="1"/>
          </p:cNvSpPr>
          <p:nvPr userDrawn="1">
            <p:ph sz="quarter" idx="24"/>
          </p:nvPr>
        </p:nvSpPr>
        <p:spPr>
          <a:xfrm>
            <a:off x="3600435" y="3695700"/>
            <a:ext cx="2201849" cy="1849438"/>
          </a:xfrm>
        </p:spPr>
        <p:txBody>
          <a:bodyPr>
            <a:noAutofit/>
          </a:bodyPr>
          <a:lstStyle>
            <a:lvl1pPr>
              <a:defRPr sz="2400">
                <a:solidFill>
                  <a:srgbClr val="254C8B"/>
                </a:solidFill>
                <a:latin typeface="Raleway Black" panose="020B0A03030101060003" pitchFamily="34" charset="0"/>
              </a:defRPr>
            </a:lvl1pPr>
            <a:lvl2pPr marL="228600" indent="-228600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3355BDA0-6465-480B-B580-C7E4BDA502B7}"/>
              </a:ext>
            </a:extLst>
          </p:cNvPr>
          <p:cNvSpPr>
            <a:spLocks noGrp="1"/>
          </p:cNvSpPr>
          <p:nvPr userDrawn="1">
            <p:ph sz="quarter" idx="25"/>
          </p:nvPr>
        </p:nvSpPr>
        <p:spPr>
          <a:xfrm>
            <a:off x="6509057" y="3695700"/>
            <a:ext cx="2201849" cy="1849438"/>
          </a:xfrm>
        </p:spPr>
        <p:txBody>
          <a:bodyPr>
            <a:noAutofit/>
          </a:bodyPr>
          <a:lstStyle>
            <a:lvl1pPr>
              <a:defRPr sz="2400">
                <a:solidFill>
                  <a:srgbClr val="254C8B"/>
                </a:solidFill>
                <a:latin typeface="Raleway Black" panose="020B0A03030101060003" pitchFamily="34" charset="0"/>
              </a:defRPr>
            </a:lvl1pPr>
            <a:lvl2pPr marL="228600" indent="-228600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E22A28EE-55AC-4CFA-8D31-C63583539C02}"/>
              </a:ext>
            </a:extLst>
          </p:cNvPr>
          <p:cNvSpPr>
            <a:spLocks noGrp="1"/>
          </p:cNvSpPr>
          <p:nvPr userDrawn="1">
            <p:ph sz="quarter" idx="26"/>
          </p:nvPr>
        </p:nvSpPr>
        <p:spPr>
          <a:xfrm>
            <a:off x="9411394" y="3714353"/>
            <a:ext cx="2201849" cy="1849438"/>
          </a:xfrm>
        </p:spPr>
        <p:txBody>
          <a:bodyPr>
            <a:noAutofit/>
          </a:bodyPr>
          <a:lstStyle>
            <a:lvl1pPr>
              <a:defRPr sz="2400">
                <a:solidFill>
                  <a:srgbClr val="254C8B"/>
                </a:solidFill>
                <a:latin typeface="Raleway Black" panose="020B0A03030101060003" pitchFamily="34" charset="0"/>
              </a:defRPr>
            </a:lvl1pPr>
            <a:lvl2pPr marL="228600" indent="-228600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5254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FE80D09-185C-4900-A0E4-369388C6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81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FC875-38B9-4B76-A7F7-A30225BB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92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B4BE-845E-4DC7-A1E2-737FDCC4D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01700"/>
          </a:xfrm>
        </p:spPr>
        <p:txBody>
          <a:bodyPr/>
          <a:lstStyle>
            <a:lvl1pPr>
              <a:defRPr>
                <a:solidFill>
                  <a:srgbClr val="254C8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CF52F8B-0701-4C5C-80AE-24755EA1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81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34FBD4-024F-4691-95E4-595E2E4A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6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0A02062-8196-424E-B5F2-A799209C9CEB}"/>
              </a:ext>
            </a:extLst>
          </p:cNvPr>
          <p:cNvGrpSpPr/>
          <p:nvPr userDrawn="1"/>
        </p:nvGrpSpPr>
        <p:grpSpPr>
          <a:xfrm>
            <a:off x="-740" y="239697"/>
            <a:ext cx="12192000" cy="1083076"/>
            <a:chOff x="-740" y="239697"/>
            <a:chExt cx="12192000" cy="1083076"/>
          </a:xfrm>
        </p:grpSpPr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0D6CAB32-5FFB-4AA9-8F94-6D8F7EA590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335" b="15874"/>
            <a:stretch/>
          </p:blipFill>
          <p:spPr>
            <a:xfrm>
              <a:off x="-740" y="239697"/>
              <a:ext cx="12192000" cy="1083076"/>
            </a:xfrm>
            <a:prstGeom prst="rect">
              <a:avLst/>
            </a:prstGeom>
          </p:spPr>
        </p:pic>
        <p:pic>
          <p:nvPicPr>
            <p:cNvPr id="12" name="Picture 11" descr="Talent Path | Technology Talent Development">
              <a:extLst>
                <a:ext uri="{FF2B5EF4-FFF2-40B4-BE49-F238E27FC236}">
                  <a16:creationId xmlns:a16="http://schemas.microsoft.com/office/drawing/2014/main" id="{4C8E0FD6-09CA-4272-9FFF-ED83ECA497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 t="10040" r="5443" b="17172"/>
            <a:stretch/>
          </p:blipFill>
          <p:spPr bwMode="auto">
            <a:xfrm>
              <a:off x="10054365" y="667208"/>
              <a:ext cx="1562126" cy="36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A9BFCA-2A06-4501-802C-123C361FC5D5}"/>
                </a:ext>
              </a:extLst>
            </p:cNvPr>
            <p:cNvSpPr txBox="1"/>
            <p:nvPr userDrawn="1"/>
          </p:nvSpPr>
          <p:spPr>
            <a:xfrm>
              <a:off x="10710169" y="977817"/>
              <a:ext cx="12872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Raleway Light"/>
                </a:rPr>
                <a:t>A Division of Genuent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BCECA1-B01C-4AFC-A9F6-97EEA38B60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8746"/>
            <a:ext cx="10515600" cy="11211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12B93-346B-4E6C-96A7-0171FAA67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EA3E7-1D4C-4A5C-BF6A-AFEE6A6B5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F2C0F57-F230-4A31-9A06-F78C3EC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81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4E21ED0-557E-4079-BB30-7A4D1C0F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45F3D7-39B5-409C-A872-08CFC772F609}"/>
              </a:ext>
            </a:extLst>
          </p:cNvPr>
          <p:cNvGrpSpPr/>
          <p:nvPr userDrawn="1"/>
        </p:nvGrpSpPr>
        <p:grpSpPr>
          <a:xfrm>
            <a:off x="-740" y="239697"/>
            <a:ext cx="12192000" cy="1083076"/>
            <a:chOff x="-740" y="239697"/>
            <a:chExt cx="12192000" cy="1083076"/>
          </a:xfrm>
        </p:grpSpPr>
        <p:pic>
          <p:nvPicPr>
            <p:cNvPr id="15" name="Picture 14" descr="Background pattern&#10;&#10;Description automatically generated">
              <a:extLst>
                <a:ext uri="{FF2B5EF4-FFF2-40B4-BE49-F238E27FC236}">
                  <a16:creationId xmlns:a16="http://schemas.microsoft.com/office/drawing/2014/main" id="{8F06CA87-6F87-4E14-8D1C-F20D11832B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335" b="15874"/>
            <a:stretch/>
          </p:blipFill>
          <p:spPr>
            <a:xfrm>
              <a:off x="-740" y="239697"/>
              <a:ext cx="12192000" cy="1083076"/>
            </a:xfrm>
            <a:prstGeom prst="rect">
              <a:avLst/>
            </a:prstGeom>
          </p:spPr>
        </p:pic>
        <p:pic>
          <p:nvPicPr>
            <p:cNvPr id="16" name="Picture 15" descr="Talent Path | Technology Talent Development">
              <a:extLst>
                <a:ext uri="{FF2B5EF4-FFF2-40B4-BE49-F238E27FC236}">
                  <a16:creationId xmlns:a16="http://schemas.microsoft.com/office/drawing/2014/main" id="{12661068-F20C-4161-8274-9FEB8B5AA53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 t="10040" r="5443" b="17172"/>
            <a:stretch/>
          </p:blipFill>
          <p:spPr bwMode="auto">
            <a:xfrm>
              <a:off x="10054365" y="667208"/>
              <a:ext cx="1562126" cy="36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54792E-FD30-41DC-8812-57F43E39C700}"/>
                </a:ext>
              </a:extLst>
            </p:cNvPr>
            <p:cNvSpPr txBox="1"/>
            <p:nvPr userDrawn="1"/>
          </p:nvSpPr>
          <p:spPr>
            <a:xfrm>
              <a:off x="10710169" y="977817"/>
              <a:ext cx="12872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Raleway Light"/>
                </a:rPr>
                <a:t>A Division of Genuent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CB8FB-2684-4214-BFB9-F3967BCB7A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11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7CAA2-8FCA-4232-838D-31E365ABE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097AA-CBD6-4576-B660-9FD68E1D8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D8C5B8-F7F0-4052-99EC-1CF482143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D5F97C-66D3-4B25-904B-6551529FE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2C463B5-4C3B-4420-A08A-11E45439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81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F85A943-E6BB-446E-AFEB-6DFF2C0F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9EC37EA-CEE5-47AD-9D09-5C6062C3CEE5}"/>
              </a:ext>
            </a:extLst>
          </p:cNvPr>
          <p:cNvGrpSpPr/>
          <p:nvPr userDrawn="1"/>
        </p:nvGrpSpPr>
        <p:grpSpPr>
          <a:xfrm>
            <a:off x="-740" y="239697"/>
            <a:ext cx="12192000" cy="1083076"/>
            <a:chOff x="-740" y="239697"/>
            <a:chExt cx="12192000" cy="1083076"/>
          </a:xfrm>
        </p:grpSpPr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A873760A-4C98-4846-BDF9-7D4FD7E032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335" b="15874"/>
            <a:stretch/>
          </p:blipFill>
          <p:spPr>
            <a:xfrm>
              <a:off x="-740" y="239697"/>
              <a:ext cx="12192000" cy="1083076"/>
            </a:xfrm>
            <a:prstGeom prst="rect">
              <a:avLst/>
            </a:prstGeom>
          </p:spPr>
        </p:pic>
        <p:pic>
          <p:nvPicPr>
            <p:cNvPr id="12" name="Picture 11" descr="Talent Path | Technology Talent Development">
              <a:extLst>
                <a:ext uri="{FF2B5EF4-FFF2-40B4-BE49-F238E27FC236}">
                  <a16:creationId xmlns:a16="http://schemas.microsoft.com/office/drawing/2014/main" id="{6F91B922-F23A-4329-9C3F-6F0C0FC6C70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 t="10040" r="5443" b="17172"/>
            <a:stretch/>
          </p:blipFill>
          <p:spPr bwMode="auto">
            <a:xfrm>
              <a:off x="10054365" y="667208"/>
              <a:ext cx="1562126" cy="36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7C72C7-DE39-4E67-8650-F80D2EF53EF4}"/>
                </a:ext>
              </a:extLst>
            </p:cNvPr>
            <p:cNvSpPr txBox="1"/>
            <p:nvPr userDrawn="1"/>
          </p:nvSpPr>
          <p:spPr>
            <a:xfrm>
              <a:off x="10710169" y="977817"/>
              <a:ext cx="12872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Raleway Light"/>
                </a:rPr>
                <a:t>A Division of Genuent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8D77AC-70FD-4EDD-899D-DC15630EB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87298"/>
            <a:ext cx="8572534" cy="72221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7F04B-06B3-4BC6-BC89-E06BA2BE1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60" y="1652515"/>
            <a:ext cx="4648488" cy="42276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59422-D464-469B-913F-3DA807F30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34" y="1652515"/>
            <a:ext cx="4648488" cy="422766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rgbClr val="F8992E"/>
                </a:solidFill>
              </a:defRPr>
            </a:lvl1pPr>
            <a:lvl2pPr marL="461963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2pPr>
            <a:lvl3pPr marL="914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3pPr>
            <a:lvl4pPr marL="1376363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4pPr>
            <a:lvl5pPr marL="1828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467B1F6-9B17-4863-904A-CE7F9F83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81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BEB9F89-175B-4E9F-A2FF-C7EE3212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0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9EC37EA-CEE5-47AD-9D09-5C6062C3CEE5}"/>
              </a:ext>
            </a:extLst>
          </p:cNvPr>
          <p:cNvGrpSpPr/>
          <p:nvPr userDrawn="1"/>
        </p:nvGrpSpPr>
        <p:grpSpPr>
          <a:xfrm>
            <a:off x="-740" y="239697"/>
            <a:ext cx="12192000" cy="1083076"/>
            <a:chOff x="-740" y="239697"/>
            <a:chExt cx="12192000" cy="1083076"/>
          </a:xfrm>
        </p:grpSpPr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A873760A-4C98-4846-BDF9-7D4FD7E032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335" b="15874"/>
            <a:stretch/>
          </p:blipFill>
          <p:spPr>
            <a:xfrm>
              <a:off x="-740" y="239697"/>
              <a:ext cx="12192000" cy="1083076"/>
            </a:xfrm>
            <a:prstGeom prst="rect">
              <a:avLst/>
            </a:prstGeom>
          </p:spPr>
        </p:pic>
        <p:pic>
          <p:nvPicPr>
            <p:cNvPr id="12" name="Picture 11" descr="Talent Path | Technology Talent Development">
              <a:extLst>
                <a:ext uri="{FF2B5EF4-FFF2-40B4-BE49-F238E27FC236}">
                  <a16:creationId xmlns:a16="http://schemas.microsoft.com/office/drawing/2014/main" id="{6F91B922-F23A-4329-9C3F-6F0C0FC6C70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 t="10040" r="5443" b="17172"/>
            <a:stretch/>
          </p:blipFill>
          <p:spPr bwMode="auto">
            <a:xfrm>
              <a:off x="10054365" y="667208"/>
              <a:ext cx="1562126" cy="36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7C72C7-DE39-4E67-8650-F80D2EF53EF4}"/>
                </a:ext>
              </a:extLst>
            </p:cNvPr>
            <p:cNvSpPr txBox="1"/>
            <p:nvPr userDrawn="1"/>
          </p:nvSpPr>
          <p:spPr>
            <a:xfrm>
              <a:off x="10710169" y="977817"/>
              <a:ext cx="12872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Raleway Light"/>
                </a:rPr>
                <a:t>A Division of Genuent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8D77AC-70FD-4EDD-899D-DC15630EBC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87298"/>
            <a:ext cx="8572534" cy="72221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467B1F6-9B17-4863-904A-CE7F9F83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81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BEB9F89-175B-4E9F-A2FF-C7EE3212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DD05EE-73C3-4291-910D-D9669A568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260" y="1652515"/>
            <a:ext cx="4648486" cy="421973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7BF2389-CF2F-4BDD-9FCC-A48853F67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34" y="1652515"/>
            <a:ext cx="4648488" cy="422766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rgbClr val="F8992E"/>
                </a:solidFill>
              </a:defRPr>
            </a:lvl1pPr>
            <a:lvl2pPr marL="461963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/>
            </a:lvl2pPr>
            <a:lvl3pPr marL="914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3pPr>
            <a:lvl4pPr marL="1376363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4pPr>
            <a:lvl5pPr marL="1828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08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B1D8685-91DD-41F4-95E0-79CEE71F8327}"/>
              </a:ext>
            </a:extLst>
          </p:cNvPr>
          <p:cNvGrpSpPr/>
          <p:nvPr userDrawn="1"/>
        </p:nvGrpSpPr>
        <p:grpSpPr>
          <a:xfrm>
            <a:off x="-740" y="239697"/>
            <a:ext cx="12192000" cy="1083076"/>
            <a:chOff x="-740" y="239697"/>
            <a:chExt cx="12192000" cy="1083076"/>
          </a:xfrm>
        </p:grpSpPr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CE367AD2-0E12-478A-958F-6DD0B4ACF6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335" b="15874"/>
            <a:stretch/>
          </p:blipFill>
          <p:spPr>
            <a:xfrm>
              <a:off x="-740" y="239697"/>
              <a:ext cx="12192000" cy="1083076"/>
            </a:xfrm>
            <a:prstGeom prst="rect">
              <a:avLst/>
            </a:prstGeom>
          </p:spPr>
        </p:pic>
        <p:pic>
          <p:nvPicPr>
            <p:cNvPr id="12" name="Picture 11" descr="Talent Path | Technology Talent Development">
              <a:extLst>
                <a:ext uri="{FF2B5EF4-FFF2-40B4-BE49-F238E27FC236}">
                  <a16:creationId xmlns:a16="http://schemas.microsoft.com/office/drawing/2014/main" id="{B5D67CA4-4D7F-468C-A3CA-5CD3A1A0B29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 t="10040" r="5443" b="17172"/>
            <a:stretch/>
          </p:blipFill>
          <p:spPr bwMode="auto">
            <a:xfrm>
              <a:off x="10054365" y="667208"/>
              <a:ext cx="1562126" cy="36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956FCD-4DFD-4839-B4D6-16D620AECBCE}"/>
                </a:ext>
              </a:extLst>
            </p:cNvPr>
            <p:cNvSpPr txBox="1"/>
            <p:nvPr userDrawn="1"/>
          </p:nvSpPr>
          <p:spPr>
            <a:xfrm>
              <a:off x="10710169" y="977817"/>
              <a:ext cx="12872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Raleway Light"/>
                </a:rPr>
                <a:t>A Division of Genuent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53254E-D5AB-4F7D-B974-8A56F9B15A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6551"/>
            <a:ext cx="10515600" cy="9576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16214-37E9-441E-8773-3A2CC1E444F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7C109B-6438-4F9B-8E8B-F8A0F1705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81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2EE8AB-12A6-4791-AE5E-4B980D82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5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12. Trivia">
    <p:bg>
      <p:bgPr>
        <a:solidFill>
          <a:srgbClr val="22222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subTitle" idx="1"/>
          </p:nvPr>
        </p:nvSpPr>
        <p:spPr>
          <a:xfrm>
            <a:off x="10506833" y="535500"/>
            <a:ext cx="12232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 b="1">
                <a:solidFill>
                  <a:srgbClr val="FFFFFF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rgbClr val="FFFFFF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78733" y="609600"/>
            <a:ext cx="277267" cy="2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609600" y="373833"/>
            <a:ext cx="942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752220" y="298249"/>
            <a:ext cx="403600" cy="756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spcFirstLastPara="1" wrap="square" lIns="85767" tIns="85767" rIns="85767" bIns="85767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2"/>
          </p:nvPr>
        </p:nvSpPr>
        <p:spPr>
          <a:xfrm>
            <a:off x="609600" y="1524000"/>
            <a:ext cx="10972800" cy="39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body" idx="3"/>
          </p:nvPr>
        </p:nvSpPr>
        <p:spPr>
          <a:xfrm>
            <a:off x="6096000" y="6283900"/>
            <a:ext cx="49224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099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sldNum" idx="12"/>
          </p:nvPr>
        </p:nvSpPr>
        <p:spPr>
          <a:xfrm>
            <a:off x="609600" y="6216967"/>
            <a:ext cx="31628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l"/>
            <a:fld id="{00000000-1234-1234-1234-123412341234}" type="slidenum">
              <a:rPr lang="en-US" smtClean="0"/>
              <a:pPr algn="l"/>
              <a:t>‹#›</a:t>
            </a:fld>
            <a:r>
              <a:rPr lang="en-US"/>
              <a:t> | © 2020 General Assembly</a:t>
            </a:r>
          </a:p>
        </p:txBody>
      </p:sp>
    </p:spTree>
    <p:extLst>
      <p:ext uri="{BB962C8B-B14F-4D97-AF65-F5344CB8AC3E}">
        <p14:creationId xmlns:p14="http://schemas.microsoft.com/office/powerpoint/2010/main" val="36201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A5CCC53-7874-4342-B1B5-C5C6E54D1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469D9-FAA8-440E-8B47-62B30BA30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4327" y="2503388"/>
            <a:ext cx="11038098" cy="805264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rgbClr val="F8992E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DBAE2-44D0-4F6E-8178-F719F7AB1F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3578" y="3213101"/>
            <a:ext cx="9144000" cy="165576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315E9-E76A-4ACD-8D9D-F27B1FA8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217FB-F75C-475C-9A0E-5A80BE46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alent Path | Technology Talent Development">
            <a:extLst>
              <a:ext uri="{FF2B5EF4-FFF2-40B4-BE49-F238E27FC236}">
                <a16:creationId xmlns:a16="http://schemas.microsoft.com/office/drawing/2014/main" id="{7C5BE484-FC53-48C6-B62F-8BC44E8E9C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0040" r="5443" b="17172"/>
          <a:stretch/>
        </p:blipFill>
        <p:spPr bwMode="auto">
          <a:xfrm>
            <a:off x="8450344" y="501650"/>
            <a:ext cx="3063712" cy="7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35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A5CCC53-7874-4342-B1B5-C5C6E54D1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469D9-FAA8-440E-8B47-62B30BA30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4327" y="2503388"/>
            <a:ext cx="11038098" cy="805264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rgbClr val="254C8B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DBAE2-44D0-4F6E-8178-F719F7AB1F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3578" y="3213101"/>
            <a:ext cx="9144000" cy="165576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315E9-E76A-4ACD-8D9D-F27B1FA8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217FB-F75C-475C-9A0E-5A80BE46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alent Path | Technology Talent Development">
            <a:extLst>
              <a:ext uri="{FF2B5EF4-FFF2-40B4-BE49-F238E27FC236}">
                <a16:creationId xmlns:a16="http://schemas.microsoft.com/office/drawing/2014/main" id="{7C5BE484-FC53-48C6-B62F-8BC44E8E9C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0040" r="5443" b="17172"/>
          <a:stretch/>
        </p:blipFill>
        <p:spPr bwMode="auto">
          <a:xfrm>
            <a:off x="8450344" y="501650"/>
            <a:ext cx="3063712" cy="7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4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A5CCC53-7874-4342-B1B5-C5C6E54D1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469D9-FAA8-440E-8B47-62B30BA30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4327" y="2503388"/>
            <a:ext cx="11038098" cy="805264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rgbClr val="F8992E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DBAE2-44D0-4F6E-8178-F719F7AB1F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3578" y="3213101"/>
            <a:ext cx="9144000" cy="165576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315E9-E76A-4ACD-8D9D-F27B1FA8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217FB-F75C-475C-9A0E-5A80BE46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alent Path | Technology Talent Development">
            <a:extLst>
              <a:ext uri="{FF2B5EF4-FFF2-40B4-BE49-F238E27FC236}">
                <a16:creationId xmlns:a16="http://schemas.microsoft.com/office/drawing/2014/main" id="{7C5BE484-FC53-48C6-B62F-8BC44E8E9C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0040" r="5443" b="17172"/>
          <a:stretch/>
        </p:blipFill>
        <p:spPr bwMode="auto">
          <a:xfrm>
            <a:off x="8450344" y="501650"/>
            <a:ext cx="3063712" cy="7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95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A5CCC53-7874-4342-B1B5-C5C6E54D1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469D9-FAA8-440E-8B47-62B30BA306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4327" y="2503388"/>
            <a:ext cx="11038098" cy="805264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rgbClr val="F8992E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DBAE2-44D0-4F6E-8178-F719F7AB1F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3578" y="3213101"/>
            <a:ext cx="9144000" cy="165576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315E9-E76A-4ACD-8D9D-F27B1FA8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217FB-F75C-475C-9A0E-5A80BE46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Talent Path | Technology Talent Development">
            <a:extLst>
              <a:ext uri="{FF2B5EF4-FFF2-40B4-BE49-F238E27FC236}">
                <a16:creationId xmlns:a16="http://schemas.microsoft.com/office/drawing/2014/main" id="{7C5BE484-FC53-48C6-B62F-8BC44E8E9C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0040" r="5443" b="17172"/>
          <a:stretch/>
        </p:blipFill>
        <p:spPr bwMode="auto">
          <a:xfrm>
            <a:off x="8450344" y="501650"/>
            <a:ext cx="3063712" cy="7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66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2C018D-BF6A-46B6-9B71-413EC4C5F304}"/>
              </a:ext>
            </a:extLst>
          </p:cNvPr>
          <p:cNvGrpSpPr/>
          <p:nvPr userDrawn="1"/>
        </p:nvGrpSpPr>
        <p:grpSpPr>
          <a:xfrm>
            <a:off x="-740" y="239697"/>
            <a:ext cx="12192000" cy="1083076"/>
            <a:chOff x="-740" y="239697"/>
            <a:chExt cx="12192000" cy="1083076"/>
          </a:xfrm>
        </p:grpSpPr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6643F16-DD1D-4E81-B811-1C4F23C10F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335" b="15874"/>
            <a:stretch/>
          </p:blipFill>
          <p:spPr>
            <a:xfrm>
              <a:off x="-740" y="239697"/>
              <a:ext cx="12192000" cy="1083076"/>
            </a:xfrm>
            <a:prstGeom prst="rect">
              <a:avLst/>
            </a:prstGeom>
          </p:spPr>
        </p:pic>
        <p:pic>
          <p:nvPicPr>
            <p:cNvPr id="9" name="Picture 8" descr="Talent Path | Technology Talent Development">
              <a:extLst>
                <a:ext uri="{FF2B5EF4-FFF2-40B4-BE49-F238E27FC236}">
                  <a16:creationId xmlns:a16="http://schemas.microsoft.com/office/drawing/2014/main" id="{2A697973-EF64-4B7F-9566-FC057BD65D7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 t="10040" r="5443" b="17172"/>
            <a:stretch/>
          </p:blipFill>
          <p:spPr bwMode="auto">
            <a:xfrm>
              <a:off x="10054365" y="667208"/>
              <a:ext cx="1562126" cy="36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009C2B-4235-4F6E-B80F-3CBC7D066622}"/>
                </a:ext>
              </a:extLst>
            </p:cNvPr>
            <p:cNvSpPr txBox="1"/>
            <p:nvPr userDrawn="1"/>
          </p:nvSpPr>
          <p:spPr>
            <a:xfrm>
              <a:off x="10710169" y="977817"/>
              <a:ext cx="12872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Raleway Light"/>
                </a:rPr>
                <a:t>A Division of Genuent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A2FC12-2865-4498-BB4F-A1A874BCC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7797"/>
            <a:ext cx="8546432" cy="108307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aleway Black" panose="020B0A030301010600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67913-11E7-4CF2-AD55-C41B0D1F5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460" y="1488481"/>
            <a:ext cx="10515600" cy="4858344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200" b="1">
                <a:solidFill>
                  <a:srgbClr val="F8992E"/>
                </a:solidFill>
              </a:defRPr>
            </a:lvl1pPr>
            <a:lvl2pPr marL="457200" indent="-228600">
              <a:lnSpc>
                <a:spcPct val="110000"/>
              </a:lnSpc>
              <a:spcBef>
                <a:spcPts val="0"/>
              </a:spcBef>
              <a:defRPr sz="2400">
                <a:solidFill>
                  <a:srgbClr val="254C8B"/>
                </a:solidFill>
              </a:defRPr>
            </a:lvl2pPr>
            <a:lvl3pPr marL="914400" indent="-228600">
              <a:lnSpc>
                <a:spcPct val="110000"/>
              </a:lnSpc>
              <a:spcBef>
                <a:spcPts val="0"/>
              </a:spcBef>
              <a:defRPr sz="2400">
                <a:solidFill>
                  <a:srgbClr val="254C8B"/>
                </a:solidFill>
              </a:defRPr>
            </a:lvl3pPr>
            <a:lvl4pPr marL="1371600" indent="-228600">
              <a:lnSpc>
                <a:spcPct val="110000"/>
              </a:lnSpc>
              <a:spcBef>
                <a:spcPts val="0"/>
              </a:spcBef>
              <a:defRPr sz="2000">
                <a:solidFill>
                  <a:srgbClr val="254C8B"/>
                </a:solidFill>
              </a:defRPr>
            </a:lvl4pPr>
            <a:lvl5pPr marL="1828800" indent="-228600">
              <a:lnSpc>
                <a:spcPct val="110000"/>
              </a:lnSpc>
              <a:spcBef>
                <a:spcPts val="0"/>
              </a:spcBef>
              <a:defRPr sz="2000">
                <a:solidFill>
                  <a:srgbClr val="254C8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DF212-DAA6-4F58-BAF2-97470F31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5235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084ED-E9E0-473F-AF1A-96F51708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3565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9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2C018D-BF6A-46B6-9B71-413EC4C5F304}"/>
              </a:ext>
            </a:extLst>
          </p:cNvPr>
          <p:cNvGrpSpPr/>
          <p:nvPr userDrawn="1"/>
        </p:nvGrpSpPr>
        <p:grpSpPr>
          <a:xfrm>
            <a:off x="-740" y="239697"/>
            <a:ext cx="12192000" cy="1083076"/>
            <a:chOff x="-740" y="239697"/>
            <a:chExt cx="12192000" cy="1083076"/>
          </a:xfrm>
        </p:grpSpPr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6643F16-DD1D-4E81-B811-1C4F23C10F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335" b="15874"/>
            <a:stretch/>
          </p:blipFill>
          <p:spPr>
            <a:xfrm>
              <a:off x="-740" y="239697"/>
              <a:ext cx="12192000" cy="1083076"/>
            </a:xfrm>
            <a:prstGeom prst="rect">
              <a:avLst/>
            </a:prstGeom>
          </p:spPr>
        </p:pic>
        <p:pic>
          <p:nvPicPr>
            <p:cNvPr id="9" name="Picture 8" descr="Talent Path | Technology Talent Development">
              <a:extLst>
                <a:ext uri="{FF2B5EF4-FFF2-40B4-BE49-F238E27FC236}">
                  <a16:creationId xmlns:a16="http://schemas.microsoft.com/office/drawing/2014/main" id="{2A697973-EF64-4B7F-9566-FC057BD65D7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 t="10040" r="5443" b="17172"/>
            <a:stretch/>
          </p:blipFill>
          <p:spPr bwMode="auto">
            <a:xfrm>
              <a:off x="10054365" y="667208"/>
              <a:ext cx="1562126" cy="36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009C2B-4235-4F6E-B80F-3CBC7D066622}"/>
                </a:ext>
              </a:extLst>
            </p:cNvPr>
            <p:cNvSpPr txBox="1"/>
            <p:nvPr userDrawn="1"/>
          </p:nvSpPr>
          <p:spPr>
            <a:xfrm>
              <a:off x="10710169" y="977817"/>
              <a:ext cx="12872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Raleway Light"/>
                </a:rPr>
                <a:t>A Division of Genuent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A2FC12-2865-4498-BB4F-A1A874BCC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7797"/>
            <a:ext cx="8546432" cy="108307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aleway Black" panose="020B0A030301010600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67913-11E7-4CF2-AD55-C41B0D1F5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460" y="1562101"/>
            <a:ext cx="10515600" cy="4784724"/>
          </a:xfrm>
        </p:spPr>
        <p:txBody>
          <a:bodyPr>
            <a:normAutofit/>
          </a:bodyPr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rgbClr val="00B050"/>
              </a:buClr>
              <a:buSzPct val="110000"/>
              <a:buFont typeface="Wingdings" panose="05000000000000000000" pitchFamily="2" charset="2"/>
              <a:buChar char=""/>
              <a:defRPr sz="2400" b="0">
                <a:solidFill>
                  <a:srgbClr val="254C8B"/>
                </a:solidFill>
              </a:defRPr>
            </a:lvl1pPr>
            <a:lvl2pPr marL="457200" indent="-228600">
              <a:lnSpc>
                <a:spcPct val="110000"/>
              </a:lnSpc>
              <a:spcBef>
                <a:spcPts val="0"/>
              </a:spcBef>
              <a:defRPr sz="2800">
                <a:solidFill>
                  <a:srgbClr val="254C8B"/>
                </a:solidFill>
              </a:defRPr>
            </a:lvl2pPr>
            <a:lvl3pPr marL="914400" indent="-228600">
              <a:lnSpc>
                <a:spcPct val="110000"/>
              </a:lnSpc>
              <a:spcBef>
                <a:spcPts val="0"/>
              </a:spcBef>
              <a:defRPr sz="2800">
                <a:solidFill>
                  <a:srgbClr val="254C8B"/>
                </a:solidFill>
              </a:defRPr>
            </a:lvl3pPr>
            <a:lvl4pPr marL="1371600" indent="-228600">
              <a:lnSpc>
                <a:spcPct val="110000"/>
              </a:lnSpc>
              <a:spcBef>
                <a:spcPts val="0"/>
              </a:spcBef>
              <a:defRPr sz="2400">
                <a:solidFill>
                  <a:srgbClr val="254C8B"/>
                </a:solidFill>
              </a:defRPr>
            </a:lvl4pPr>
            <a:lvl5pPr marL="1828800" indent="-228600">
              <a:lnSpc>
                <a:spcPct val="110000"/>
              </a:lnSpc>
              <a:spcBef>
                <a:spcPts val="0"/>
              </a:spcBef>
              <a:defRPr sz="2400">
                <a:solidFill>
                  <a:srgbClr val="254C8B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DF212-DAA6-4F58-BAF2-97470F31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5235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084ED-E9E0-473F-AF1A-96F51708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3565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36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12C018D-BF6A-46B6-9B71-413EC4C5F304}"/>
              </a:ext>
            </a:extLst>
          </p:cNvPr>
          <p:cNvGrpSpPr/>
          <p:nvPr userDrawn="1"/>
        </p:nvGrpSpPr>
        <p:grpSpPr>
          <a:xfrm>
            <a:off x="-740" y="239697"/>
            <a:ext cx="12192000" cy="1083076"/>
            <a:chOff x="-740" y="239697"/>
            <a:chExt cx="12192000" cy="1083076"/>
          </a:xfrm>
        </p:grpSpPr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6643F16-DD1D-4E81-B811-1C4F23C10F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335" b="15874"/>
            <a:stretch/>
          </p:blipFill>
          <p:spPr>
            <a:xfrm>
              <a:off x="-740" y="239697"/>
              <a:ext cx="12192000" cy="1083076"/>
            </a:xfrm>
            <a:prstGeom prst="rect">
              <a:avLst/>
            </a:prstGeom>
          </p:spPr>
        </p:pic>
        <p:pic>
          <p:nvPicPr>
            <p:cNvPr id="9" name="Picture 8" descr="Talent Path | Technology Talent Development">
              <a:extLst>
                <a:ext uri="{FF2B5EF4-FFF2-40B4-BE49-F238E27FC236}">
                  <a16:creationId xmlns:a16="http://schemas.microsoft.com/office/drawing/2014/main" id="{2A697973-EF64-4B7F-9566-FC057BD65D7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2" t="10040" r="5443" b="17172"/>
            <a:stretch/>
          </p:blipFill>
          <p:spPr bwMode="auto">
            <a:xfrm>
              <a:off x="10054365" y="667208"/>
              <a:ext cx="1562126" cy="364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009C2B-4235-4F6E-B80F-3CBC7D066622}"/>
                </a:ext>
              </a:extLst>
            </p:cNvPr>
            <p:cNvSpPr txBox="1"/>
            <p:nvPr userDrawn="1"/>
          </p:nvSpPr>
          <p:spPr>
            <a:xfrm>
              <a:off x="10710169" y="977817"/>
              <a:ext cx="12872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latin typeface="Raleway Light"/>
                </a:rPr>
                <a:t>A Division of Genuent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A2FC12-2865-4498-BB4F-A1A874BCC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7797"/>
            <a:ext cx="8546432" cy="108307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Raleway Black" panose="020B0A030301010600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DF212-DAA6-4F58-BAF2-97470F31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5235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084ED-E9E0-473F-AF1A-96F51708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3565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54C8B"/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0D620B27-BFAD-4C71-A854-417C31B5892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52032240"/>
              </p:ext>
            </p:extLst>
          </p:nvPr>
        </p:nvGraphicFramePr>
        <p:xfrm>
          <a:off x="1185169" y="2438751"/>
          <a:ext cx="9525000" cy="3508281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4762500">
                  <a:extLst>
                    <a:ext uri="{9D8B030D-6E8A-4147-A177-3AD203B41FA5}">
                      <a16:colId xmlns:a16="http://schemas.microsoft.com/office/drawing/2014/main" val="3703114283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3027325470"/>
                    </a:ext>
                  </a:extLst>
                </a:gridCol>
              </a:tblGrid>
              <a:tr h="50118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0797727"/>
                  </a:ext>
                </a:extLst>
              </a:tr>
              <a:tr h="50118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1938551"/>
                  </a:ext>
                </a:extLst>
              </a:tr>
              <a:tr h="50118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4982601"/>
                  </a:ext>
                </a:extLst>
              </a:tr>
              <a:tr h="50118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369918"/>
                  </a:ext>
                </a:extLst>
              </a:tr>
              <a:tr h="50118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8332105"/>
                  </a:ext>
                </a:extLst>
              </a:tr>
              <a:tr h="50118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5997046"/>
                  </a:ext>
                </a:extLst>
              </a:tr>
              <a:tr h="50118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0057544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E945B6D-DFB3-4C10-B87F-F5AC1E06B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5169" y="1653045"/>
            <a:ext cx="3932237" cy="62158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F8992E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33C92DE-2E3D-4203-8A1B-17BD89BEA52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122128" y="1653045"/>
            <a:ext cx="3932237" cy="62158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F8992E"/>
                </a:solidFill>
                <a:latin typeface="Raleway Black" panose="020B0A030301010600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90EFF061-E3B9-481A-A8A5-7471207A658C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185863" y="2438400"/>
            <a:ext cx="9525000" cy="35083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1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E23D0C1-21C0-4845-8364-FC47DDCF17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D5BA619-434A-40F0-A523-62A61E87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81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1200" b="0" i="0" u="none" strike="noStrike" baseline="0" smtClean="0">
                <a:solidFill>
                  <a:schemeClr val="bg1">
                    <a:lumMod val="75000"/>
                  </a:schemeClr>
                </a:solidFill>
                <a:latin typeface="Raleway" panose="020B0403030101060003" pitchFamily="34" charset="0"/>
              </a:defRPr>
            </a:lvl1pPr>
          </a:lstStyle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756A02-4E98-4D34-AE9F-90A5F9B6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90" y="63849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Raleway" panose="020B0403030101060003" pitchFamily="34" charset="0"/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2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C4C20-A069-442B-8D84-54336F5C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EBA7C-D250-4B17-9015-F21159C68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ED9FB-650C-424B-9CCA-05D7B9DD0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373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254C8B"/>
                </a:solidFill>
              </a:defRPr>
            </a:lvl1pPr>
          </a:lstStyle>
          <a:p>
            <a:r>
              <a:rPr lang="en-US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6A98F-C0D7-4CE2-871B-6E01DB5D3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63373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54C8B"/>
                </a:solidFill>
              </a:defRPr>
            </a:lvl1pPr>
          </a:lstStyle>
          <a:p>
            <a:fld id="{93106BC8-3103-4BBB-B2A4-2BEEC41CD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71" r:id="rId3"/>
    <p:sldLayoutId id="2147483678" r:id="rId4"/>
    <p:sldLayoutId id="2147483672" r:id="rId5"/>
    <p:sldLayoutId id="2147483650" r:id="rId6"/>
    <p:sldLayoutId id="2147483676" r:id="rId7"/>
    <p:sldLayoutId id="2147483675" r:id="rId8"/>
    <p:sldLayoutId id="2147483670" r:id="rId9"/>
    <p:sldLayoutId id="2147483674" r:id="rId10"/>
    <p:sldLayoutId id="2147483677" r:id="rId11"/>
    <p:sldLayoutId id="2147483655" r:id="rId12"/>
    <p:sldLayoutId id="2147483654" r:id="rId13"/>
    <p:sldLayoutId id="2147483652" r:id="rId14"/>
    <p:sldLayoutId id="2147483653" r:id="rId15"/>
    <p:sldLayoutId id="2147483656" r:id="rId16"/>
    <p:sldLayoutId id="2147483673" r:id="rId17"/>
    <p:sldLayoutId id="2147483658" r:id="rId18"/>
    <p:sldLayoutId id="2147483680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aleway Black" panose="020B0A030301010600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1" kern="1200">
          <a:solidFill>
            <a:srgbClr val="F8992E"/>
          </a:solidFill>
          <a:latin typeface="+mn-lt"/>
          <a:ea typeface="+mn-ea"/>
          <a:cs typeface="+mn-cs"/>
        </a:defRPr>
      </a:lvl1pPr>
      <a:lvl2pPr marL="461963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54C8B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54C8B"/>
          </a:solidFill>
          <a:latin typeface="+mn-lt"/>
          <a:ea typeface="+mn-ea"/>
          <a:cs typeface="+mn-cs"/>
        </a:defRPr>
      </a:lvl3pPr>
      <a:lvl4pPr marL="1376363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4C8B"/>
          </a:solidFill>
          <a:latin typeface="+mn-lt"/>
          <a:ea typeface="+mn-ea"/>
          <a:cs typeface="+mn-cs"/>
        </a:defRPr>
      </a:lvl4pPr>
      <a:lvl5pPr marL="1828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54C8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willisgroup.sharepoint.com/:v:/s/TalentPathMasterRepository/ERaDE1xTMutAoWv1D-GplakBXzndpiiKsOxho2TbJWh5Nw?e=AXlkHv" TargetMode="External"/><Relationship Id="rId2" Type="http://schemas.openxmlformats.org/officeDocument/2006/relationships/hyperlink" Target="https://thewillisgroup.sharepoint.com/:v:/s/TalentPathMasterRepository/EdY5zNInFuZPu0PEP-8bi2MBl3904qv-U5eykDQkb4mtlQ?e=4KvYSn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770ECC-0AE1-4BA5-B0D2-47F7A453A7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18131C-41EE-45E8-8349-E6DA66B1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CEA6-436E-456D-AB15-223EB5F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 descr="Talent Path | Technology Talent Development">
            <a:extLst>
              <a:ext uri="{FF2B5EF4-FFF2-40B4-BE49-F238E27FC236}">
                <a16:creationId xmlns:a16="http://schemas.microsoft.com/office/drawing/2014/main" id="{F94AC01C-EFAC-4FBA-A063-87063EE15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0040" r="5443" b="17172"/>
          <a:stretch/>
        </p:blipFill>
        <p:spPr bwMode="auto">
          <a:xfrm>
            <a:off x="4242455" y="2996714"/>
            <a:ext cx="3707091" cy="86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01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1"/>
          <p:cNvSpPr txBox="1">
            <a:spLocks noGrp="1"/>
          </p:cNvSpPr>
          <p:nvPr>
            <p:ph type="ctrTitle"/>
          </p:nvPr>
        </p:nvSpPr>
        <p:spPr>
          <a:xfrm>
            <a:off x="544302" y="306341"/>
            <a:ext cx="11038098" cy="8052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Quiz!</a:t>
            </a:r>
            <a:endParaRPr dirty="0"/>
          </a:p>
        </p:txBody>
      </p:sp>
      <p:sp>
        <p:nvSpPr>
          <p:cNvPr id="631" name="Google Shape;631;p71"/>
          <p:cNvSpPr txBox="1">
            <a:spLocks noGrp="1"/>
          </p:cNvSpPr>
          <p:nvPr>
            <p:ph type="subTitle" idx="1"/>
          </p:nvPr>
        </p:nvSpPr>
        <p:spPr>
          <a:xfrm>
            <a:off x="4663441" y="5668344"/>
            <a:ext cx="3779520" cy="5960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-US" sz="2800" dirty="0"/>
              <a:t>Respond in Thread</a:t>
            </a:r>
            <a:endParaRPr sz="2800" dirty="0"/>
          </a:p>
        </p:txBody>
      </p:sp>
      <p:sp>
        <p:nvSpPr>
          <p:cNvPr id="635" name="Google Shape;635;p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10</a:t>
            </a:fld>
            <a:endParaRPr dirty="0"/>
          </a:p>
        </p:txBody>
      </p:sp>
      <p:sp>
        <p:nvSpPr>
          <p:cNvPr id="633" name="Google Shape;633;p71"/>
          <p:cNvSpPr txBox="1">
            <a:spLocks noGrp="1"/>
          </p:cNvSpPr>
          <p:nvPr>
            <p:ph type="body" idx="4294967295"/>
          </p:nvPr>
        </p:nvSpPr>
        <p:spPr>
          <a:xfrm>
            <a:off x="609600" y="1574002"/>
            <a:ext cx="10972800" cy="39179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3600" dirty="0">
                <a:solidFill>
                  <a:schemeClr val="lt1"/>
                </a:solidFill>
                <a:latin typeface="+mj-lt"/>
              </a:rPr>
              <a:t>Fill in the blanks:</a:t>
            </a:r>
            <a:br>
              <a:rPr lang="en" sz="3600" dirty="0">
                <a:solidFill>
                  <a:schemeClr val="lt1"/>
                </a:solidFill>
                <a:latin typeface="+mj-lt"/>
              </a:rPr>
            </a:br>
            <a:endParaRPr sz="3600" dirty="0">
              <a:latin typeface="+mj-lt"/>
            </a:endParaRPr>
          </a:p>
        </p:txBody>
      </p:sp>
      <p:sp>
        <p:nvSpPr>
          <p:cNvPr id="636" name="Google Shape;636;p71"/>
          <p:cNvSpPr txBox="1">
            <a:spLocks noGrp="1"/>
          </p:cNvSpPr>
          <p:nvPr>
            <p:ph type="subTitle" idx="4294967295"/>
          </p:nvPr>
        </p:nvSpPr>
        <p:spPr>
          <a:xfrm>
            <a:off x="977106" y="2458216"/>
            <a:ext cx="10237788" cy="13255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" sz="2800" b="0" dirty="0">
                <a:solidFill>
                  <a:srgbClr val="FFFFFF"/>
                </a:solidFill>
              </a:rPr>
              <a:t>Measures of </a:t>
            </a:r>
            <a:r>
              <a:rPr lang="en" sz="2800" dirty="0"/>
              <a:t>Central Tendency</a:t>
            </a:r>
            <a:r>
              <a:rPr lang="en" sz="2800" b="0" dirty="0">
                <a:solidFill>
                  <a:srgbClr val="FFFFFF"/>
                </a:solidFill>
              </a:rPr>
              <a:t> tell us about the ________ of the data. At a basic level, what one might expect to happen again.</a:t>
            </a:r>
          </a:p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" sz="2800" b="0" dirty="0">
                <a:solidFill>
                  <a:srgbClr val="FFFFFF"/>
                </a:solidFill>
              </a:rPr>
              <a:t>Measures of __________ tell us how </a:t>
            </a:r>
            <a:r>
              <a:rPr lang="en" sz="2800" dirty="0"/>
              <a:t>“spread out” </a:t>
            </a:r>
            <a:r>
              <a:rPr lang="en" sz="2800" b="0" dirty="0">
                <a:solidFill>
                  <a:srgbClr val="FFFFFF"/>
                </a:solidFill>
              </a:rPr>
              <a:t>the data is, or how far individual values stray from the center. These measures include __________ and ___________ 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7F82681-6099-473D-A29C-4311FDAD5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98" y="5578130"/>
            <a:ext cx="798434" cy="798434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59162CB0-663A-4C14-812C-0C97B1213311}"/>
              </a:ext>
            </a:extLst>
          </p:cNvPr>
          <p:cNvSpPr/>
          <p:nvPr/>
        </p:nvSpPr>
        <p:spPr>
          <a:xfrm>
            <a:off x="483120" y="2489748"/>
            <a:ext cx="493986" cy="4099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D400DE7A-6A5B-4655-9C2C-548C10BB77B3}"/>
              </a:ext>
            </a:extLst>
          </p:cNvPr>
          <p:cNvSpPr/>
          <p:nvPr/>
        </p:nvSpPr>
        <p:spPr>
          <a:xfrm>
            <a:off x="483120" y="3967770"/>
            <a:ext cx="493986" cy="40990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538;p61">
            <a:extLst>
              <a:ext uri="{FF2B5EF4-FFF2-40B4-BE49-F238E27FC236}">
                <a16:creationId xmlns:a16="http://schemas.microsoft.com/office/drawing/2014/main" id="{EA8C157B-9EA3-4FAD-88EE-A1C9A6B1E4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9208" y="5440021"/>
            <a:ext cx="4401054" cy="80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36;p61">
            <a:extLst>
              <a:ext uri="{FF2B5EF4-FFF2-40B4-BE49-F238E27FC236}">
                <a16:creationId xmlns:a16="http://schemas.microsoft.com/office/drawing/2014/main" id="{B9544913-21F2-4EA4-A55D-1BC08F92E3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2042" y="3739463"/>
            <a:ext cx="4126700" cy="8167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Value of Descriptive Statistics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8" name="Google Shape;533;p61">
            <a:extLst>
              <a:ext uri="{FF2B5EF4-FFF2-40B4-BE49-F238E27FC236}">
                <a16:creationId xmlns:a16="http://schemas.microsoft.com/office/drawing/2014/main" id="{F0A219AD-0D4E-4E8D-A0D1-37ACB5F947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424689"/>
              </p:ext>
            </p:extLst>
          </p:nvPr>
        </p:nvGraphicFramePr>
        <p:xfrm>
          <a:off x="346840" y="1587885"/>
          <a:ext cx="11603422" cy="465447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3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1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85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2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Statistic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How to Calculate</a:t>
                      </a:r>
                      <a:endParaRPr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 Plot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Maximum</a:t>
                      </a:r>
                      <a:r>
                        <a:rPr lang="en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(largest) value in the range; identify by ordering the data set.</a:t>
                      </a:r>
                      <a:endParaRPr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Minimum</a:t>
                      </a:r>
                      <a:r>
                        <a:rPr lang="en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(smallest) value in the range; identify by ordering the data set.</a:t>
                      </a:r>
                      <a:endParaRPr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4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Mean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Mathematical</a:t>
                      </a:r>
                      <a:r>
                        <a:rPr lang="en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lang="en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midpoint</a:t>
                      </a:r>
                      <a:r>
                        <a:rPr lang="en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in the range. Sum the range, divide by the number of values in the range.</a:t>
                      </a:r>
                      <a:endParaRPr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01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Median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Presented</a:t>
                      </a:r>
                      <a:r>
                        <a:rPr lang="en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lang="en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midpoint</a:t>
                      </a:r>
                      <a:r>
                        <a:rPr lang="en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in the range. Order the data set, then look for the middle value.</a:t>
                      </a:r>
                      <a:endParaRPr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94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Value most commonly found in the data set. Order the data set and count frequency of each value.</a:t>
                      </a:r>
                      <a:endParaRPr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7158C-F073-4A71-B498-6976A301F6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Google Shape;534;p61">
            <a:extLst>
              <a:ext uri="{FF2B5EF4-FFF2-40B4-BE49-F238E27FC236}">
                <a16:creationId xmlns:a16="http://schemas.microsoft.com/office/drawing/2014/main" id="{B6313E3E-26E7-43BF-ABD4-16ABB897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152" y="2301764"/>
            <a:ext cx="4325007" cy="63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535;p61">
            <a:extLst>
              <a:ext uri="{FF2B5EF4-FFF2-40B4-BE49-F238E27FC236}">
                <a16:creationId xmlns:a16="http://schemas.microsoft.com/office/drawing/2014/main" id="{EF76DA96-52F2-4AB7-B7CE-840F9D32E34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0152" y="3026979"/>
            <a:ext cx="4325007" cy="650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37;p61">
            <a:extLst>
              <a:ext uri="{FF2B5EF4-FFF2-40B4-BE49-F238E27FC236}">
                <a16:creationId xmlns:a16="http://schemas.microsoft.com/office/drawing/2014/main" id="{F1261DEC-A46B-4B85-842D-8627CEC5099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9209" y="4633668"/>
            <a:ext cx="4239533" cy="728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83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F72D6-89A7-4163-AB16-BEE9CB234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723351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Descriptive Statistics Misapplied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71866-719A-469C-8E99-551925014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8629" y="1821833"/>
            <a:ext cx="4363595" cy="455384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Summary statistics </a:t>
            </a:r>
            <a:r>
              <a:rPr lang="en-US" sz="2000" dirty="0">
                <a:solidFill>
                  <a:srgbClr val="4966AC">
                    <a:alpha val="60000"/>
                  </a:srgbClr>
                </a:solidFill>
              </a:rPr>
              <a:t>establish trajectory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– giving a general "sense" of the values.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What If? Inventory is allocated based on the single data point of a mean of 1,500 units per month.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Based on the reality of this chart  --- what would be the impact of that decision?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Google Shape;556;p63">
            <a:extLst>
              <a:ext uri="{FF2B5EF4-FFF2-40B4-BE49-F238E27FC236}">
                <a16:creationId xmlns:a16="http://schemas.microsoft.com/office/drawing/2014/main" id="{F34912BE-3EB1-4A33-96D6-077EAFC24267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5028" y="1973168"/>
            <a:ext cx="5572564" cy="2911664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5F744-5E8A-443D-A189-2B6B9DFA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71588" y="6375679"/>
            <a:ext cx="2063312" cy="3484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60000"/>
                  </a:schemeClr>
                </a:solidFill>
                <a:latin typeface="+mn-lt"/>
              </a:rPr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A84C9-1D17-4CC5-AEA2-1AC08056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1463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3106BC8-3103-4BBB-B2A4-2BEEC41CDAB5}" type="slidenum">
              <a:rPr lang="en-US">
                <a:solidFill>
                  <a:schemeClr val="tx1">
                    <a:alpha val="6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60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8D2FC6-AF7D-48E4-9A62-D988E7379A14}"/>
              </a:ext>
            </a:extLst>
          </p:cNvPr>
          <p:cNvSpPr txBox="1"/>
          <p:nvPr/>
        </p:nvSpPr>
        <p:spPr>
          <a:xfrm>
            <a:off x="6644640" y="5340096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966AC"/>
                </a:solidFill>
              </a:rPr>
              <a:t>Not a precision decision making tool!</a:t>
            </a:r>
          </a:p>
        </p:txBody>
      </p:sp>
    </p:spTree>
    <p:extLst>
      <p:ext uri="{BB962C8B-B14F-4D97-AF65-F5344CB8AC3E}">
        <p14:creationId xmlns:p14="http://schemas.microsoft.com/office/powerpoint/2010/main" val="35020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aleway" panose="020B0403030101060003" pitchFamily="34" charset="0"/>
              </a:rPr>
              <a:t>Data Distributions or Dispersion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7158C-F073-4A71-B498-6976A301F6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6" name="Google Shape;562;p64">
            <a:extLst>
              <a:ext uri="{FF2B5EF4-FFF2-40B4-BE49-F238E27FC236}">
                <a16:creationId xmlns:a16="http://schemas.microsoft.com/office/drawing/2014/main" id="{D80EE7E3-7C9D-48FE-8366-34F93C9E687C}"/>
              </a:ext>
            </a:extLst>
          </p:cNvPr>
          <p:cNvSpPr txBox="1">
            <a:spLocks/>
          </p:cNvSpPr>
          <p:nvPr/>
        </p:nvSpPr>
        <p:spPr>
          <a:xfrm>
            <a:off x="524107" y="1669200"/>
            <a:ext cx="7808731" cy="351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F8992E"/>
                </a:solidFill>
                <a:latin typeface="+mn-lt"/>
                <a:ea typeface="+mn-ea"/>
                <a:cs typeface="+mn-cs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3pPr>
            <a:lvl4pPr marL="13763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600" b="0" dirty="0">
                <a:solidFill>
                  <a:schemeClr val="dk1"/>
                </a:solidFill>
              </a:rPr>
              <a:t>A </a:t>
            </a:r>
            <a:r>
              <a:rPr lang="en-US" sz="2600" dirty="0">
                <a:solidFill>
                  <a:schemeClr val="dk1"/>
                </a:solidFill>
              </a:rPr>
              <a:t>normal distribution </a:t>
            </a:r>
            <a:r>
              <a:rPr lang="en-US" sz="2600" b="0" dirty="0">
                <a:solidFill>
                  <a:schemeClr val="dk1"/>
                </a:solidFill>
              </a:rPr>
              <a:t>(a.k.a., bell curve) is dense in the center of the distribution (the mean) and has equal tails. The observed mean and median will have roughly the same value.</a:t>
            </a:r>
          </a:p>
          <a:p>
            <a:pPr>
              <a:spcBef>
                <a:spcPts val="0"/>
              </a:spcBef>
            </a:pPr>
            <a:endParaRPr lang="en-US" sz="2600" b="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r>
              <a:rPr lang="en-US" sz="2600" b="0" dirty="0">
                <a:solidFill>
                  <a:schemeClr val="dk1"/>
                </a:solidFill>
              </a:rPr>
              <a:t>A </a:t>
            </a:r>
            <a:r>
              <a:rPr lang="en-US" sz="2600" dirty="0">
                <a:solidFill>
                  <a:schemeClr val="dk1"/>
                </a:solidFill>
              </a:rPr>
              <a:t>right-skewed distribution </a:t>
            </a:r>
            <a:r>
              <a:rPr lang="en-US" sz="2600" b="0" dirty="0">
                <a:solidFill>
                  <a:schemeClr val="dk1"/>
                </a:solidFill>
              </a:rPr>
              <a:t>is asymmetric, with a longer tail to the right. Observed median will be less than the mean. </a:t>
            </a:r>
            <a:br>
              <a:rPr lang="en-US" sz="2600" b="0" dirty="0">
                <a:solidFill>
                  <a:schemeClr val="dk1"/>
                </a:solidFill>
              </a:rPr>
            </a:br>
            <a:endParaRPr lang="en-US" sz="2600" b="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r>
              <a:rPr lang="en-US" sz="2600" dirty="0">
                <a:solidFill>
                  <a:schemeClr val="dk1"/>
                </a:solidFill>
              </a:rPr>
              <a:t>Left-skewed</a:t>
            </a:r>
            <a:r>
              <a:rPr lang="en-US" sz="2600" b="0" dirty="0">
                <a:solidFill>
                  <a:schemeClr val="dk1"/>
                </a:solidFill>
              </a:rPr>
              <a:t> has a longer tail to the left, with a mean less than the median.</a:t>
            </a:r>
            <a:endParaRPr lang="en-US" sz="260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300"/>
              <a:buFont typeface="Helvetica Neue"/>
              <a:buNone/>
            </a:pPr>
            <a:endParaRPr lang="en-US" sz="1800" dirty="0"/>
          </a:p>
        </p:txBody>
      </p:sp>
      <p:pic>
        <p:nvPicPr>
          <p:cNvPr id="17" name="Google Shape;565;p64">
            <a:extLst>
              <a:ext uri="{FF2B5EF4-FFF2-40B4-BE49-F238E27FC236}">
                <a16:creationId xmlns:a16="http://schemas.microsoft.com/office/drawing/2014/main" id="{1A2434DF-9A90-4F87-A7D2-5A4305CBDF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5231" y="1877377"/>
            <a:ext cx="3257788" cy="135559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" name="Google Shape;566;p64">
            <a:extLst>
              <a:ext uri="{FF2B5EF4-FFF2-40B4-BE49-F238E27FC236}">
                <a16:creationId xmlns:a16="http://schemas.microsoft.com/office/drawing/2014/main" id="{85D6CFF8-E43A-44FF-9E24-0CF6B15307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231" y="3971798"/>
            <a:ext cx="3416523" cy="14136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1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aleway" panose="020B0403030101060003" pitchFamily="34" charset="0"/>
              </a:rPr>
              <a:t>Normal Data Distributions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7158C-F073-4A71-B498-6976A301F6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6" name="Google Shape;562;p64">
            <a:extLst>
              <a:ext uri="{FF2B5EF4-FFF2-40B4-BE49-F238E27FC236}">
                <a16:creationId xmlns:a16="http://schemas.microsoft.com/office/drawing/2014/main" id="{D80EE7E3-7C9D-48FE-8366-34F93C9E687C}"/>
              </a:ext>
            </a:extLst>
          </p:cNvPr>
          <p:cNvSpPr txBox="1">
            <a:spLocks/>
          </p:cNvSpPr>
          <p:nvPr/>
        </p:nvSpPr>
        <p:spPr>
          <a:xfrm>
            <a:off x="706963" y="1825625"/>
            <a:ext cx="10625674" cy="351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F8992E"/>
                </a:solidFill>
                <a:latin typeface="+mn-lt"/>
                <a:ea typeface="+mn-ea"/>
                <a:cs typeface="+mn-cs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3pPr>
            <a:lvl4pPr marL="13763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2600" b="0" dirty="0">
                <a:solidFill>
                  <a:schemeClr val="dk1"/>
                </a:solidFill>
              </a:rPr>
              <a:t>A </a:t>
            </a:r>
            <a:r>
              <a:rPr lang="en-US" sz="2600" dirty="0">
                <a:solidFill>
                  <a:schemeClr val="dk1"/>
                </a:solidFill>
              </a:rPr>
              <a:t>normal distribution </a:t>
            </a:r>
            <a:r>
              <a:rPr lang="en-US" sz="2600" b="0" dirty="0">
                <a:solidFill>
                  <a:schemeClr val="dk1"/>
                </a:solidFill>
              </a:rPr>
              <a:t>of data from the mean value says,</a:t>
            </a:r>
          </a:p>
          <a:p>
            <a:pPr lvl="1" indent="-34290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-US" sz="2600" b="1" dirty="0">
                <a:solidFill>
                  <a:schemeClr val="dk1"/>
                </a:solidFill>
              </a:rPr>
              <a:t>68%</a:t>
            </a:r>
            <a:r>
              <a:rPr lang="en-US" sz="2600" dirty="0">
                <a:solidFill>
                  <a:schemeClr val="dk1"/>
                </a:solidFill>
              </a:rPr>
              <a:t> within </a:t>
            </a:r>
            <a:r>
              <a:rPr lang="en-US" sz="2600" b="1" dirty="0">
                <a:solidFill>
                  <a:schemeClr val="dk1"/>
                </a:solidFill>
              </a:rPr>
              <a:t>one</a:t>
            </a:r>
            <a:r>
              <a:rPr lang="en-US" sz="2600" dirty="0">
                <a:solidFill>
                  <a:schemeClr val="dk1"/>
                </a:solidFill>
              </a:rPr>
              <a:t> standard deviation;</a:t>
            </a:r>
          </a:p>
          <a:p>
            <a:pPr lvl="1" indent="-34290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-US" sz="2600" b="1" dirty="0">
                <a:solidFill>
                  <a:schemeClr val="dk1"/>
                </a:solidFill>
              </a:rPr>
              <a:t>95%</a:t>
            </a:r>
            <a:r>
              <a:rPr lang="en-US" sz="2600" dirty="0">
                <a:solidFill>
                  <a:schemeClr val="dk1"/>
                </a:solidFill>
              </a:rPr>
              <a:t> </a:t>
            </a:r>
            <a:r>
              <a:rPr lang="en-US" sz="2600" b="1" dirty="0">
                <a:solidFill>
                  <a:schemeClr val="dk1"/>
                </a:solidFill>
              </a:rPr>
              <a:t>two</a:t>
            </a:r>
            <a:r>
              <a:rPr lang="en-US" sz="2600" dirty="0">
                <a:solidFill>
                  <a:schemeClr val="dk1"/>
                </a:solidFill>
              </a:rPr>
              <a:t> standard deviations of the mean; and,</a:t>
            </a:r>
          </a:p>
          <a:p>
            <a:pPr lvl="1" indent="-34290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-US" sz="2600" b="1" dirty="0">
                <a:solidFill>
                  <a:schemeClr val="dk1"/>
                </a:solidFill>
              </a:rPr>
              <a:t>99.7%</a:t>
            </a:r>
            <a:r>
              <a:rPr lang="en-US" sz="2600" dirty="0">
                <a:solidFill>
                  <a:schemeClr val="dk1"/>
                </a:solidFill>
              </a:rPr>
              <a:t> within </a:t>
            </a:r>
            <a:r>
              <a:rPr lang="en-US" sz="2600" b="1" dirty="0">
                <a:solidFill>
                  <a:schemeClr val="dk1"/>
                </a:solidFill>
              </a:rPr>
              <a:t>three</a:t>
            </a:r>
            <a:r>
              <a:rPr lang="en-US" sz="2600" dirty="0">
                <a:solidFill>
                  <a:schemeClr val="dk1"/>
                </a:solidFill>
              </a:rPr>
              <a:t> standard deviations of the mean.</a:t>
            </a:r>
          </a:p>
          <a:p>
            <a:pPr>
              <a:spcBef>
                <a:spcPts val="0"/>
              </a:spcBef>
            </a:pPr>
            <a:endParaRPr lang="en-US" sz="2600" b="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lang="en-US" sz="2600" b="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300"/>
              <a:buFont typeface="Helvetica Neue"/>
              <a:buNone/>
            </a:pPr>
            <a:endParaRPr lang="en-US" sz="1800" dirty="0"/>
          </a:p>
        </p:txBody>
      </p:sp>
      <p:pic>
        <p:nvPicPr>
          <p:cNvPr id="9" name="Google Shape;613;p69">
            <a:extLst>
              <a:ext uri="{FF2B5EF4-FFF2-40B4-BE49-F238E27FC236}">
                <a16:creationId xmlns:a16="http://schemas.microsoft.com/office/drawing/2014/main" id="{262A5E33-67A3-477A-8B40-15F523BD08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298" y="3614973"/>
            <a:ext cx="6723806" cy="2901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7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aleway" panose="020B0403030101060003" pitchFamily="34" charset="0"/>
              </a:rPr>
              <a:t> Measures of Dispersion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7158C-F073-4A71-B498-6976A301F6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Google Shape;572;p65">
            <a:extLst>
              <a:ext uri="{FF2B5EF4-FFF2-40B4-BE49-F238E27FC236}">
                <a16:creationId xmlns:a16="http://schemas.microsoft.com/office/drawing/2014/main" id="{2706B68C-7DC0-4E0A-A4AA-3801AFE1864E}"/>
              </a:ext>
            </a:extLst>
          </p:cNvPr>
          <p:cNvSpPr txBox="1">
            <a:spLocks/>
          </p:cNvSpPr>
          <p:nvPr/>
        </p:nvSpPr>
        <p:spPr>
          <a:xfrm>
            <a:off x="457200" y="1617663"/>
            <a:ext cx="11198352" cy="2637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F8992E"/>
                </a:solidFill>
                <a:latin typeface="+mn-lt"/>
                <a:ea typeface="+mn-ea"/>
                <a:cs typeface="+mn-cs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3pPr>
            <a:lvl4pPr marL="13763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dirty="0">
                <a:solidFill>
                  <a:schemeClr val="dk1"/>
                </a:solidFill>
              </a:rPr>
              <a:t>Variance</a:t>
            </a:r>
            <a:r>
              <a:rPr lang="en-US" sz="2600" b="0" dirty="0">
                <a:solidFill>
                  <a:schemeClr val="dk1"/>
                </a:solidFill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b="0" dirty="0">
                <a:solidFill>
                  <a:schemeClr val="dk1"/>
                </a:solidFill>
              </a:rPr>
              <a:t>	- measure of distance from the mean.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b="0" dirty="0">
                <a:solidFill>
                  <a:schemeClr val="dk1"/>
                </a:solidFill>
              </a:rPr>
              <a:t>	- a squared value, making it difficult to directly compare against</a:t>
            </a:r>
            <a:br>
              <a:rPr lang="en-US" sz="2600" b="0" dirty="0">
                <a:solidFill>
                  <a:schemeClr val="dk1"/>
                </a:solidFill>
              </a:rPr>
            </a:br>
            <a:r>
              <a:rPr lang="en-US" sz="2600" b="0" dirty="0">
                <a:solidFill>
                  <a:schemeClr val="dk1"/>
                </a:solidFill>
              </a:rPr>
              <a:t>	   values in the data set.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b="0" dirty="0">
              <a:solidFill>
                <a:schemeClr val="dk1"/>
              </a:solidFill>
            </a:endParaRP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en-US" sz="2600" dirty="0">
                <a:solidFill>
                  <a:schemeClr val="dk1"/>
                </a:solidFill>
              </a:rPr>
              <a:t>Standard deviation</a:t>
            </a:r>
            <a:r>
              <a:rPr lang="en-US" sz="2600" b="0" dirty="0">
                <a:solidFill>
                  <a:schemeClr val="dk1"/>
                </a:solidFill>
              </a:rPr>
              <a:t> </a:t>
            </a:r>
            <a:br>
              <a:rPr lang="en-US" sz="2600" b="0" dirty="0">
                <a:solidFill>
                  <a:schemeClr val="dk1"/>
                </a:solidFill>
              </a:rPr>
            </a:br>
            <a:r>
              <a:rPr lang="en-US" sz="2600" b="0" dirty="0">
                <a:solidFill>
                  <a:schemeClr val="dk1"/>
                </a:solidFill>
              </a:rPr>
              <a:t>	- square root of variance. </a:t>
            </a:r>
            <a:br>
              <a:rPr lang="en-US" sz="2600" b="0" dirty="0">
                <a:solidFill>
                  <a:schemeClr val="dk1"/>
                </a:solidFill>
              </a:rPr>
            </a:br>
            <a:r>
              <a:rPr lang="en-US" sz="2600" b="0" dirty="0">
                <a:solidFill>
                  <a:schemeClr val="dk1"/>
                </a:solidFill>
              </a:rPr>
              <a:t>	- a measure of data dispersion from the mean. </a:t>
            </a:r>
            <a:br>
              <a:rPr lang="en-US" sz="2600" b="0" dirty="0">
                <a:solidFill>
                  <a:schemeClr val="dk1"/>
                </a:solidFill>
              </a:rPr>
            </a:br>
            <a:r>
              <a:rPr lang="en-US" sz="2600" b="0" dirty="0">
                <a:solidFill>
                  <a:schemeClr val="dk1"/>
                </a:solidFill>
              </a:rPr>
              <a:t>	- closer to zero indicates a tightly clustered sample. </a:t>
            </a:r>
            <a:br>
              <a:rPr lang="en-US" sz="2600" b="0" dirty="0">
                <a:solidFill>
                  <a:schemeClr val="dk1"/>
                </a:solidFill>
              </a:rPr>
            </a:br>
            <a:r>
              <a:rPr lang="en-US" sz="2600" b="0" dirty="0">
                <a:solidFill>
                  <a:schemeClr val="dk1"/>
                </a:solidFill>
              </a:rPr>
              <a:t>	- large standard deviation indicates more variability in the data.</a:t>
            </a:r>
            <a:endParaRPr lang="en-US" sz="2600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FAE18A-7A13-46AC-968F-1D96F9AD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76" y="3691426"/>
            <a:ext cx="2743200" cy="8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aleway" panose="020B0403030101060003" pitchFamily="34" charset="0"/>
              </a:rPr>
              <a:t> Measures of Dispersion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7158C-F073-4A71-B498-6976A301F6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Google Shape;572;p65">
            <a:extLst>
              <a:ext uri="{FF2B5EF4-FFF2-40B4-BE49-F238E27FC236}">
                <a16:creationId xmlns:a16="http://schemas.microsoft.com/office/drawing/2014/main" id="{2706B68C-7DC0-4E0A-A4AA-3801AFE1864E}"/>
              </a:ext>
            </a:extLst>
          </p:cNvPr>
          <p:cNvSpPr txBox="1">
            <a:spLocks/>
          </p:cNvSpPr>
          <p:nvPr/>
        </p:nvSpPr>
        <p:spPr>
          <a:xfrm>
            <a:off x="457200" y="1617663"/>
            <a:ext cx="11198352" cy="2637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F8992E"/>
                </a:solidFill>
                <a:latin typeface="+mn-lt"/>
                <a:ea typeface="+mn-ea"/>
                <a:cs typeface="+mn-cs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3pPr>
            <a:lvl4pPr marL="13763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600" b="0" dirty="0"/>
          </a:p>
        </p:txBody>
      </p:sp>
      <p:sp>
        <p:nvSpPr>
          <p:cNvPr id="15" name="Google Shape;591;p67">
            <a:extLst>
              <a:ext uri="{FF2B5EF4-FFF2-40B4-BE49-F238E27FC236}">
                <a16:creationId xmlns:a16="http://schemas.microsoft.com/office/drawing/2014/main" id="{A1A57EA2-EE97-4792-8BC8-C32EBFE08E10}"/>
              </a:ext>
            </a:extLst>
          </p:cNvPr>
          <p:cNvSpPr txBox="1">
            <a:spLocks/>
          </p:cNvSpPr>
          <p:nvPr/>
        </p:nvSpPr>
        <p:spPr>
          <a:xfrm>
            <a:off x="536448" y="1825625"/>
            <a:ext cx="11564112" cy="293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F8992E"/>
                </a:solidFill>
                <a:latin typeface="+mn-lt"/>
                <a:ea typeface="+mn-ea"/>
                <a:cs typeface="+mn-cs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3pPr>
            <a:lvl4pPr marL="13763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0" dirty="0">
                <a:solidFill>
                  <a:schemeClr val="dk1"/>
                </a:solidFill>
              </a:rPr>
              <a:t>Each sample has a </a:t>
            </a:r>
            <a:r>
              <a:rPr lang="en-US" sz="2400" dirty="0">
                <a:solidFill>
                  <a:schemeClr val="dk1"/>
                </a:solidFill>
              </a:rPr>
              <a:t>mean value = 67</a:t>
            </a:r>
            <a:r>
              <a:rPr lang="en-US" sz="2400" b="0" dirty="0">
                <a:solidFill>
                  <a:schemeClr val="dk1"/>
                </a:solidFill>
              </a:rPr>
              <a:t>; but they have different </a:t>
            </a:r>
            <a:r>
              <a:rPr lang="en-US" sz="2400" i="1" dirty="0">
                <a:solidFill>
                  <a:schemeClr val="dk1"/>
                </a:solidFill>
              </a:rPr>
              <a:t>dispersion values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  <a:p>
            <a:pPr indent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100"/>
              <a:buFont typeface="Arial"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300"/>
              <a:buFont typeface="Helvetica Neue"/>
              <a:buNone/>
            </a:pPr>
            <a:endParaRPr lang="en-US" sz="1800" dirty="0"/>
          </a:p>
        </p:txBody>
      </p:sp>
      <p:pic>
        <p:nvPicPr>
          <p:cNvPr id="19" name="Google Shape;595;p67">
            <a:extLst>
              <a:ext uri="{FF2B5EF4-FFF2-40B4-BE49-F238E27FC236}">
                <a16:creationId xmlns:a16="http://schemas.microsoft.com/office/drawing/2014/main" id="{F4CF4B00-D21A-4CD4-A73F-F17A119BEC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393" y="4094511"/>
            <a:ext cx="5829964" cy="25319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" name="Google Shape;594;p67">
            <a:extLst>
              <a:ext uri="{FF2B5EF4-FFF2-40B4-BE49-F238E27FC236}">
                <a16:creationId xmlns:a16="http://schemas.microsoft.com/office/drawing/2014/main" id="{D9F6BDA8-BB79-4571-9261-A7874838E8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563" y="2754381"/>
            <a:ext cx="8021625" cy="1176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596;p67">
            <a:extLst>
              <a:ext uri="{FF2B5EF4-FFF2-40B4-BE49-F238E27FC236}">
                <a16:creationId xmlns:a16="http://schemas.microsoft.com/office/drawing/2014/main" id="{F462C214-DA57-414D-8621-8D0C859F9E46}"/>
              </a:ext>
            </a:extLst>
          </p:cNvPr>
          <p:cNvSpPr txBox="1"/>
          <p:nvPr/>
        </p:nvSpPr>
        <p:spPr>
          <a:xfrm>
            <a:off x="1701163" y="3122270"/>
            <a:ext cx="307800" cy="96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br>
              <a:rPr lang="en" sz="1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br>
              <a:rPr lang="en" sz="1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3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sz="13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3154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aleway" panose="020B0403030101060003" pitchFamily="34" charset="0"/>
              </a:rPr>
              <a:t>Descriptive Statistics Value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7158C-F073-4A71-B498-6976A301F6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9" name="Google Shape;572;p65">
            <a:extLst>
              <a:ext uri="{FF2B5EF4-FFF2-40B4-BE49-F238E27FC236}">
                <a16:creationId xmlns:a16="http://schemas.microsoft.com/office/drawing/2014/main" id="{2706B68C-7DC0-4E0A-A4AA-3801AFE1864E}"/>
              </a:ext>
            </a:extLst>
          </p:cNvPr>
          <p:cNvSpPr txBox="1">
            <a:spLocks/>
          </p:cNvSpPr>
          <p:nvPr/>
        </p:nvSpPr>
        <p:spPr>
          <a:xfrm>
            <a:off x="457200" y="1617663"/>
            <a:ext cx="11198352" cy="2637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rgbClr val="F8992E"/>
                </a:solidFill>
                <a:latin typeface="+mn-lt"/>
                <a:ea typeface="+mn-ea"/>
                <a:cs typeface="+mn-cs"/>
              </a:defRPr>
            </a:lvl1pPr>
            <a:lvl2pPr marL="4619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3pPr>
            <a:lvl4pPr marL="13763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54C8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4290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8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Descriptive statistics </a:t>
            </a:r>
            <a:r>
              <a:rPr lang="en-US" sz="2400" i="1" dirty="0"/>
              <a:t>describe</a:t>
            </a:r>
            <a:r>
              <a:rPr lang="en-US" sz="2400" b="0" dirty="0">
                <a:solidFill>
                  <a:schemeClr val="dk1"/>
                </a:solidFill>
              </a:rPr>
              <a:t> </a:t>
            </a:r>
            <a:r>
              <a:rPr lang="en-US" sz="2400" i="1" dirty="0"/>
              <a:t>data and tell us about the past</a:t>
            </a:r>
            <a:r>
              <a:rPr lang="en-US" sz="2400" b="0" dirty="0">
                <a:solidFill>
                  <a:schemeClr val="dk1"/>
                </a:solidFill>
              </a:rPr>
              <a:t>.</a:t>
            </a:r>
          </a:p>
          <a:p>
            <a:pPr marL="457200" lvl="0" indent="-342900">
              <a:lnSpc>
                <a:spcPct val="114000"/>
              </a:lnSpc>
              <a:buClr>
                <a:schemeClr val="dk1"/>
              </a:buClr>
              <a:buSzPts val="1800"/>
              <a:buChar char="●"/>
            </a:pPr>
            <a:r>
              <a:rPr lang="en-US" sz="2400" b="0" dirty="0">
                <a:solidFill>
                  <a:schemeClr val="dk1"/>
                </a:solidFill>
              </a:rPr>
              <a:t>These statistics may be based on evaluating the </a:t>
            </a:r>
            <a:r>
              <a:rPr lang="en-US" sz="2400" b="0" i="1" dirty="0">
                <a:solidFill>
                  <a:schemeClr val="dk1"/>
                </a:solidFill>
              </a:rPr>
              <a:t>range</a:t>
            </a:r>
            <a:r>
              <a:rPr lang="en-US" sz="2400" b="0" dirty="0">
                <a:solidFill>
                  <a:schemeClr val="dk1"/>
                </a:solidFill>
              </a:rPr>
              <a:t>, </a:t>
            </a:r>
            <a:r>
              <a:rPr lang="en-US" sz="2400" b="0" i="1" dirty="0">
                <a:solidFill>
                  <a:schemeClr val="dk1"/>
                </a:solidFill>
              </a:rPr>
              <a:t>central tendency</a:t>
            </a:r>
            <a:r>
              <a:rPr lang="en-US" sz="2400" b="0" dirty="0">
                <a:solidFill>
                  <a:schemeClr val="dk1"/>
                </a:solidFill>
              </a:rPr>
              <a:t>, </a:t>
            </a:r>
            <a:br>
              <a:rPr lang="en-US" sz="2400" b="0" dirty="0">
                <a:solidFill>
                  <a:schemeClr val="dk1"/>
                </a:solidFill>
              </a:rPr>
            </a:br>
            <a:r>
              <a:rPr lang="en-US" sz="2400" b="0" dirty="0">
                <a:solidFill>
                  <a:schemeClr val="dk1"/>
                </a:solidFill>
              </a:rPr>
              <a:t>or </a:t>
            </a:r>
            <a:r>
              <a:rPr lang="en-US" sz="2400" b="0" i="1" dirty="0">
                <a:solidFill>
                  <a:schemeClr val="dk1"/>
                </a:solidFill>
              </a:rPr>
              <a:t>dispersion</a:t>
            </a:r>
            <a:r>
              <a:rPr lang="en-US" sz="2400" b="0" dirty="0">
                <a:solidFill>
                  <a:schemeClr val="dk1"/>
                </a:solidFill>
              </a:rPr>
              <a:t> of the data set:</a:t>
            </a:r>
          </a:p>
          <a:p>
            <a:pPr marL="914400" lvl="1" indent="-34290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800"/>
              <a:buChar char="○"/>
            </a:pPr>
            <a:r>
              <a:rPr lang="en-US" b="1" dirty="0">
                <a:solidFill>
                  <a:schemeClr val="dk1"/>
                </a:solidFill>
              </a:rPr>
              <a:t>Range</a:t>
            </a:r>
            <a:r>
              <a:rPr lang="en-US" dirty="0">
                <a:solidFill>
                  <a:schemeClr val="dk1"/>
                </a:solidFill>
              </a:rPr>
              <a:t>: Min and max.</a:t>
            </a:r>
          </a:p>
          <a:p>
            <a:pPr marL="914400" lvl="1" indent="-34290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800"/>
              <a:buChar char="○"/>
            </a:pPr>
            <a:r>
              <a:rPr lang="en-US" b="1" dirty="0">
                <a:solidFill>
                  <a:schemeClr val="dk1"/>
                </a:solidFill>
              </a:rPr>
              <a:t>Central Tendency</a:t>
            </a:r>
            <a:r>
              <a:rPr lang="en-US" dirty="0">
                <a:solidFill>
                  <a:schemeClr val="dk1"/>
                </a:solidFill>
              </a:rPr>
              <a:t>: Mean, median, and mode.</a:t>
            </a:r>
          </a:p>
          <a:p>
            <a:pPr marL="914400" lvl="1" indent="-34290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800"/>
              <a:buChar char="○"/>
            </a:pPr>
            <a:r>
              <a:rPr lang="en-US" b="1" dirty="0">
                <a:solidFill>
                  <a:schemeClr val="dk1"/>
                </a:solidFill>
              </a:rPr>
              <a:t>Dispersion</a:t>
            </a:r>
            <a:r>
              <a:rPr lang="en-US" dirty="0">
                <a:solidFill>
                  <a:schemeClr val="dk1"/>
                </a:solidFill>
              </a:rPr>
              <a:t>: Variance, standard deviation.</a:t>
            </a:r>
          </a:p>
          <a:p>
            <a:pPr marL="457200" lvl="0" indent="-342900">
              <a:lnSpc>
                <a:spcPct val="114000"/>
              </a:lnSpc>
              <a:buClr>
                <a:schemeClr val="dk1"/>
              </a:buClr>
              <a:buSzPts val="1800"/>
              <a:buChar char="●"/>
            </a:pPr>
            <a:r>
              <a:rPr lang="en-US" sz="2400" b="0" dirty="0">
                <a:solidFill>
                  <a:schemeClr val="dk1"/>
                </a:solidFill>
              </a:rPr>
              <a:t>Data sets can present in many different </a:t>
            </a:r>
            <a:r>
              <a:rPr lang="en-US" sz="2400" b="0" i="1" dirty="0">
                <a:solidFill>
                  <a:schemeClr val="dk1"/>
                </a:solidFill>
              </a:rPr>
              <a:t>distributions</a:t>
            </a:r>
            <a:r>
              <a:rPr lang="en-US" sz="2400" b="0" dirty="0">
                <a:solidFill>
                  <a:schemeClr val="dk1"/>
                </a:solidFill>
              </a:rPr>
              <a:t>:.</a:t>
            </a:r>
          </a:p>
          <a:p>
            <a:pPr marL="914400" lvl="1" indent="-34290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800"/>
              <a:buChar char="○"/>
            </a:pPr>
            <a:r>
              <a:rPr lang="en-US" b="1" dirty="0">
                <a:solidFill>
                  <a:schemeClr val="dk1"/>
                </a:solidFill>
              </a:rPr>
              <a:t>Normal</a:t>
            </a:r>
            <a:r>
              <a:rPr lang="en-US" dirty="0">
                <a:solidFill>
                  <a:schemeClr val="dk1"/>
                </a:solidFill>
              </a:rPr>
              <a:t> distribution is centered around the mean.</a:t>
            </a:r>
          </a:p>
          <a:p>
            <a:pPr marL="914400" lvl="1" indent="-34290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800"/>
              <a:buChar char="○"/>
            </a:pPr>
            <a:r>
              <a:rPr lang="en-US" b="1" dirty="0">
                <a:solidFill>
                  <a:schemeClr val="dk1"/>
                </a:solidFill>
              </a:rPr>
              <a:t>Skewed</a:t>
            </a:r>
            <a:r>
              <a:rPr lang="en-US" dirty="0">
                <a:solidFill>
                  <a:schemeClr val="dk1"/>
                </a:solidFill>
              </a:rPr>
              <a:t> distributions rise sharply and then trail off.</a:t>
            </a:r>
          </a:p>
        </p:txBody>
      </p:sp>
    </p:spTree>
    <p:extLst>
      <p:ext uri="{BB962C8B-B14F-4D97-AF65-F5344CB8AC3E}">
        <p14:creationId xmlns:p14="http://schemas.microsoft.com/office/powerpoint/2010/main" val="375745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83D3-F188-488B-B33E-64A49375E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Exploring &amp; Enriching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BC21C-C900-4B9B-B607-51F0D1E8D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0"/>
              </a:rPr>
              <a:t>Adding Tables, Enriching Data </a:t>
            </a:r>
            <a:br>
              <a:rPr lang="en-US" dirty="0">
                <a:latin typeface="Raleway" panose="020B0503030101060003" pitchFamily="34" charset="0"/>
              </a:rPr>
            </a:br>
            <a:r>
              <a:rPr lang="en-US" dirty="0">
                <a:latin typeface="Raleway" panose="020B0503030101060003" pitchFamily="34" charset="0"/>
              </a:rPr>
              <a:t>&amp; Visualization Charts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E8AB3-E6AB-42FF-95EB-72C7F9C4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talentpath.com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2051-10F0-46D1-B522-B07E5969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A6351C-236C-42BF-A42F-9D305D6B7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5" r="28677"/>
          <a:stretch/>
        </p:blipFill>
        <p:spPr>
          <a:xfrm>
            <a:off x="7812785" y="2170967"/>
            <a:ext cx="3540275" cy="3165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&amp; Enriching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B2EEA4-356B-4FB6-A1F4-80747AF8A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460" y="1600199"/>
            <a:ext cx="10515600" cy="4784725"/>
          </a:xfrm>
        </p:spPr>
        <p:txBody>
          <a:bodyPr>
            <a:normAutofit/>
          </a:bodyPr>
          <a:lstStyle/>
          <a:p>
            <a:r>
              <a:rPr lang="en-US" dirty="0"/>
              <a:t>Next, we will interactively: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Add data to an existing model.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Enrich the data that is present.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Build additional visualizations, like: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Multiple Bar and Column Charts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Pie, Donut and Treemaps (Parts of Whole)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Conditional Formatting (Symbols &amp; Color)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App Source Additional Visualization Types.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4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770ECC-0AE1-4BA5-B0D2-47F7A453A7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739DA-1F9A-4A55-B3E6-CA21DF0AB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8231A00-C832-4B08-83FF-A1ABB0A1A1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Exploring &amp; Enriching Data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18131C-41EE-45E8-8349-E6DA66B1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CEA6-436E-456D-AB15-223EB5F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32" name="Picture 8" descr="Talent Path | Technology Talent Development">
            <a:extLst>
              <a:ext uri="{FF2B5EF4-FFF2-40B4-BE49-F238E27FC236}">
                <a16:creationId xmlns:a16="http://schemas.microsoft.com/office/drawing/2014/main" id="{1FA0575E-71B9-4B7A-9FE1-142B20738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0040" r="5443" b="17172"/>
          <a:stretch/>
        </p:blipFill>
        <p:spPr bwMode="auto">
          <a:xfrm>
            <a:off x="8450344" y="501650"/>
            <a:ext cx="3063712" cy="7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32745-6920-453E-AB31-0C95B41F6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415" y="3745124"/>
            <a:ext cx="4003865" cy="21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A573-F0F7-4F23-A8E6-E71B79C83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327" y="2503388"/>
            <a:ext cx="11038098" cy="2470056"/>
          </a:xfrm>
        </p:spPr>
        <p:txBody>
          <a:bodyPr>
            <a:normAutofit/>
          </a:bodyPr>
          <a:lstStyle/>
          <a:p>
            <a:r>
              <a:rPr lang="en-US" dirty="0" err="1"/>
              <a:t>Citibike</a:t>
            </a:r>
            <a:r>
              <a:rPr lang="en-US" dirty="0"/>
              <a:t> Walkthrough</a:t>
            </a:r>
            <a:br>
              <a:rPr lang="en-US" dirty="0"/>
            </a:br>
            <a:r>
              <a:rPr lang="en-US" dirty="0"/>
              <a:t>(video 1: </a:t>
            </a:r>
            <a:r>
              <a:rPr lang="en-US" sz="2200" dirty="0" err="1">
                <a:hlinkClick r:id="rId2"/>
              </a:rPr>
              <a:t>PowerBI</a:t>
            </a:r>
            <a:r>
              <a:rPr lang="en-US" sz="2200" dirty="0">
                <a:hlinkClick r:id="rId2"/>
              </a:rPr>
              <a:t> day 2 </a:t>
            </a:r>
            <a:r>
              <a:rPr lang="en-US" sz="2200" dirty="0" err="1">
                <a:hlinkClick r:id="rId2"/>
              </a:rPr>
              <a:t>Citibike</a:t>
            </a:r>
            <a:r>
              <a:rPr lang="en-US" sz="2200" dirty="0">
                <a:hlinkClick r:id="rId2"/>
              </a:rPr>
              <a:t> Walkthrough Part One.mp4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(video 2: </a:t>
            </a:r>
            <a:r>
              <a:rPr lang="en-US" sz="2000" dirty="0" err="1">
                <a:hlinkClick r:id="rId3"/>
              </a:rPr>
              <a:t>PowerBI</a:t>
            </a:r>
            <a:r>
              <a:rPr lang="en-US" sz="2000" dirty="0">
                <a:hlinkClick r:id="rId3"/>
              </a:rPr>
              <a:t> Day 2 </a:t>
            </a:r>
            <a:r>
              <a:rPr lang="en-US" sz="2000" dirty="0" err="1">
                <a:hlinkClick r:id="rId3"/>
              </a:rPr>
              <a:t>Citibike</a:t>
            </a:r>
            <a:r>
              <a:rPr lang="en-US" sz="2000" dirty="0">
                <a:hlinkClick r:id="rId3"/>
              </a:rPr>
              <a:t> </a:t>
            </a:r>
            <a:r>
              <a:rPr lang="en-US" sz="2000" dirty="0" err="1">
                <a:hlinkClick r:id="rId3"/>
              </a:rPr>
              <a:t>Walkthorugh</a:t>
            </a:r>
            <a:r>
              <a:rPr lang="en-US" sz="2000" dirty="0">
                <a:hlinkClick r:id="rId3"/>
              </a:rPr>
              <a:t> Part Two.mp4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1660B-9F93-4701-A87E-9C1A47BA0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C18AB-3700-4056-B857-42889B5A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4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Citibike</a:t>
            </a:r>
            <a:r>
              <a:rPr lang="en-US" dirty="0"/>
              <a:t> Goal Dashboard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55225-3BE9-4920-8C52-324722E94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53" y="1452834"/>
            <a:ext cx="8866909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770ECC-0AE1-4BA5-B0D2-47F7A453A7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677FD7-839F-4092-9C57-F9923B9C1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Great Work Today!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41005-35A5-4713-909F-4F2875BF9D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18131C-41EE-45E8-8349-E6DA66B1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CEA6-436E-456D-AB15-223EB5F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 descr="Talent Path | Technology Talent Development">
            <a:extLst>
              <a:ext uri="{FF2B5EF4-FFF2-40B4-BE49-F238E27FC236}">
                <a16:creationId xmlns:a16="http://schemas.microsoft.com/office/drawing/2014/main" id="{6605233C-107B-478A-97E1-181E99DC7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0040" r="5443" b="17172"/>
          <a:stretch/>
        </p:blipFill>
        <p:spPr bwMode="auto">
          <a:xfrm>
            <a:off x="8450344" y="501650"/>
            <a:ext cx="3063712" cy="71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3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E4AC4E4-8E88-49F1-BCB8-23B6CB2073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6DCA0-8154-4C1F-905B-79A0C5C5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30D97-FCCC-48DD-94E0-72B24DEF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14019D-AD4D-4EB0-9060-E65F476954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D4752"/>
              </a:clrFrom>
              <a:clrTo>
                <a:srgbClr val="3D475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92505"/>
            <a:ext cx="12192000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3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E770ECC-0AE1-4BA5-B0D2-47F7A453A7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18131C-41EE-45E8-8349-E6DA66B1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talentpath.com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CEA6-436E-456D-AB15-223EB5FB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 descr="Talent Path | Technology Talent Development">
            <a:extLst>
              <a:ext uri="{FF2B5EF4-FFF2-40B4-BE49-F238E27FC236}">
                <a16:creationId xmlns:a16="http://schemas.microsoft.com/office/drawing/2014/main" id="{F94AC01C-EFAC-4FBA-A063-87063EE15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t="10040" r="5443" b="17172"/>
          <a:stretch/>
        </p:blipFill>
        <p:spPr bwMode="auto">
          <a:xfrm>
            <a:off x="4242455" y="2996714"/>
            <a:ext cx="3707091" cy="86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01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B2EEA4-356B-4FB6-A1F4-80747AF8A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460" y="1600199"/>
            <a:ext cx="10515600" cy="4784725"/>
          </a:xfrm>
        </p:spPr>
        <p:txBody>
          <a:bodyPr>
            <a:normAutofit/>
          </a:bodyPr>
          <a:lstStyle/>
          <a:p>
            <a:r>
              <a:rPr lang="en-US" dirty="0"/>
              <a:t>What We’ve Covered So Far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54C8B"/>
                </a:solidFill>
                <a:effectLst/>
                <a:latin typeface="Raleway" panose="020B0503030101060003" pitchFamily="34" charset="0"/>
              </a:rPr>
              <a:t>Competitive Landscape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54C8B"/>
                </a:solidFill>
                <a:effectLst/>
                <a:latin typeface="Raleway" panose="020B0503030101060003" pitchFamily="34" charset="0"/>
              </a:rPr>
              <a:t>Terminology &amp; Navigation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54C8B"/>
                </a:solidFill>
                <a:effectLst/>
                <a:latin typeface="Raleway" panose="020B0503030101060003" pitchFamily="34" charset="0"/>
              </a:rPr>
              <a:t>Loading Txt Data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54C8B"/>
                </a:solidFill>
                <a:effectLst/>
                <a:latin typeface="Raleway" panose="020B0503030101060003" pitchFamily="34" charset="0"/>
              </a:rPr>
              <a:t>Visualizations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A6351C-236C-42BF-A42F-9D305D6B7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5" r="28677"/>
          <a:stretch/>
        </p:blipFill>
        <p:spPr>
          <a:xfrm>
            <a:off x="7812785" y="2170967"/>
            <a:ext cx="3540275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A6351C-236C-42BF-A42F-9D305D6B7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5" r="28677"/>
          <a:stretch/>
        </p:blipFill>
        <p:spPr>
          <a:xfrm>
            <a:off x="7812785" y="2170967"/>
            <a:ext cx="3540275" cy="3165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B2EEA4-356B-4FB6-A1F4-80747AF8A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460" y="1600199"/>
            <a:ext cx="10515600" cy="4784725"/>
          </a:xfrm>
        </p:spPr>
        <p:txBody>
          <a:bodyPr>
            <a:normAutofit/>
          </a:bodyPr>
          <a:lstStyle/>
          <a:p>
            <a:r>
              <a:rPr lang="en-US" dirty="0"/>
              <a:t>Today’s Objectives EDA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Gartner’s Value Escalator for Analytics Statistics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Review the Value of Descriptive Statistics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and manage relationships between tables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Building Additional Visualization Types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App Source Specialty Chart Options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B2EEA4-356B-4FB6-A1F4-80747AF8A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460" y="1600199"/>
            <a:ext cx="10515600" cy="4784725"/>
          </a:xfrm>
        </p:spPr>
        <p:txBody>
          <a:bodyPr>
            <a:normAutofit/>
          </a:bodyPr>
          <a:lstStyle/>
          <a:p>
            <a:r>
              <a:rPr lang="en-US" dirty="0"/>
              <a:t>Today’s Objectives Walkthrough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Terms, Navigation &amp; Competition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Loaded Data from CSV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Navigated Power Query Editor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Cleaned and reshaped data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Created Charts with Filters &amp; Formatting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Recreated and extended the Citibike </a:t>
            </a:r>
            <a:br>
              <a:rPr lang="en-US" dirty="0"/>
            </a:br>
            <a:r>
              <a:rPr lang="en-US" dirty="0"/>
              <a:t>dashboard with a navigation button!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A6351C-236C-42BF-A42F-9D305D6B7C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85" r="28677"/>
          <a:stretch/>
        </p:blipFill>
        <p:spPr>
          <a:xfrm>
            <a:off x="7812785" y="2170967"/>
            <a:ext cx="3540275" cy="316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683D3-F188-488B-B33E-64A49375EF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Exploring &amp; Enriching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BC21C-C900-4B9B-B607-51F0D1E8D5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Raleway" panose="020B0503030101060003" pitchFamily="34" charset="0"/>
              </a:rPr>
              <a:t>Analysis with Statistics</a:t>
            </a: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E8AB3-E6AB-42FF-95EB-72C7F9C4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talentpath.com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2051-10F0-46D1-B522-B07E5969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D2AD9-E8FE-48D4-BADA-3DDD5AD1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494" y="1713467"/>
            <a:ext cx="7262905" cy="4741705"/>
          </a:xfrm>
          <a:prstGeom prst="rect">
            <a:avLst/>
          </a:prstGeom>
        </p:spPr>
      </p:pic>
      <p:sp>
        <p:nvSpPr>
          <p:cNvPr id="2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AEDB1E2-A35A-4D08-B797-18AC7AAE8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849144" cy="17811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Gartner’s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Analytics Maturity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A4045F-AC2E-4EE4-B7B6-6AC820B70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7423" y="3236891"/>
            <a:ext cx="3477071" cy="2427333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4000"/>
              </a:lnSpc>
              <a:spcBef>
                <a:spcPts val="0"/>
              </a:spcBef>
            </a:pPr>
            <a:r>
              <a:rPr lang="en-US" sz="1800" dirty="0">
                <a:solidFill>
                  <a:srgbClr val="4966AC"/>
                </a:solidFill>
                <a:latin typeface="+mj-lt"/>
              </a:rPr>
              <a:t>“New best practices and frameworks are needed for defining and architecting the integration of analytical capabilities with new combinations of information sources and business processes.”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F3474-B846-4A0C-ADAF-733141E60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6950" y="6356350"/>
            <a:ext cx="26144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+mn-lt"/>
              </a:rPr>
              <a:t>talentpath.com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815FF-73AA-4BB6-8C42-86D552960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3106BC8-3103-4BBB-B2A4-2BEEC41CDAB5}" type="slidenum">
              <a:rPr lang="en-US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85D785-5ACE-4A46-AA47-176FC187F7C8}"/>
              </a:ext>
            </a:extLst>
          </p:cNvPr>
          <p:cNvSpPr/>
          <p:nvPr/>
        </p:nvSpPr>
        <p:spPr>
          <a:xfrm>
            <a:off x="4981091" y="3730751"/>
            <a:ext cx="1102717" cy="46329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976774-B399-4BD8-B967-AAE01F78E033}"/>
              </a:ext>
            </a:extLst>
          </p:cNvPr>
          <p:cNvSpPr/>
          <p:nvPr/>
        </p:nvSpPr>
        <p:spPr>
          <a:xfrm>
            <a:off x="6434286" y="3066288"/>
            <a:ext cx="1102717" cy="46329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89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8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7774-96C4-48B3-ADA2-8B6D3188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 Statistics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17DA69-6FE4-40CF-80BA-28820B241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1811" y="1666875"/>
            <a:ext cx="10919357" cy="3429381"/>
          </a:xfrm>
        </p:spPr>
        <p:txBody>
          <a:bodyPr>
            <a:normAutofit/>
          </a:bodyPr>
          <a:lstStyle/>
          <a:p>
            <a:r>
              <a:rPr lang="en-US" sz="3800" dirty="0"/>
              <a:t>Summary Statistics</a:t>
            </a:r>
          </a:p>
          <a:p>
            <a:pPr marL="6858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600" b="1" u="sng" dirty="0"/>
              <a:t>Descriptive</a:t>
            </a:r>
            <a:r>
              <a:rPr lang="en-US" sz="2600" dirty="0"/>
              <a:t>:  </a:t>
            </a:r>
            <a:r>
              <a:rPr lang="en-US" sz="2600" b="1" dirty="0"/>
              <a:t>What happened? </a:t>
            </a: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Establishes trajectory.</a:t>
            </a:r>
          </a:p>
          <a:p>
            <a:pPr marL="6858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600" b="1" u="sng" dirty="0"/>
              <a:t>Diagnostic</a:t>
            </a:r>
            <a:r>
              <a:rPr lang="en-US" sz="2600" dirty="0"/>
              <a:t>:  </a:t>
            </a:r>
            <a:r>
              <a:rPr lang="en-US" sz="2600" b="1" dirty="0"/>
              <a:t>Why did it happen? </a:t>
            </a: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Looks for root causes.</a:t>
            </a:r>
          </a:p>
          <a:p>
            <a:pPr marL="6858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600" b="1" u="sng" dirty="0"/>
              <a:t>Predictive</a:t>
            </a:r>
            <a:r>
              <a:rPr lang="en-US" sz="2600" dirty="0"/>
              <a:t>:  </a:t>
            </a:r>
            <a:r>
              <a:rPr lang="en-US" sz="2600" b="1" dirty="0"/>
              <a:t>What will happen? </a:t>
            </a: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Learns correlated factors.</a:t>
            </a:r>
          </a:p>
          <a:p>
            <a:pPr marL="6858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600" b="1" u="sng" dirty="0"/>
              <a:t>Prescriptive</a:t>
            </a:r>
            <a:r>
              <a:rPr lang="en-US" sz="2600" dirty="0"/>
              <a:t>:  </a:t>
            </a:r>
            <a:r>
              <a:rPr lang="en-US" sz="2600" b="1" dirty="0"/>
              <a:t>How can we make it happen? </a:t>
            </a: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Facilitates action.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77A93-8B9C-447F-97C3-4FAC466E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talentpath.com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81267-4509-4DAC-8FC1-2FD667F1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6BC8-3103-4BBB-B2A4-2BEEC41CDAB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CA55C-225A-44BB-AEA7-B9C34B7B6548}"/>
              </a:ext>
            </a:extLst>
          </p:cNvPr>
          <p:cNvSpPr txBox="1"/>
          <p:nvPr/>
        </p:nvSpPr>
        <p:spPr>
          <a:xfrm>
            <a:off x="5750326" y="6415060"/>
            <a:ext cx="5431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254C8B"/>
                </a:solidFill>
              </a:rPr>
              <a:t>https://www.wallstreetmojo.com/features-of-power-bi/</a:t>
            </a:r>
          </a:p>
        </p:txBody>
      </p:sp>
    </p:spTree>
    <p:extLst>
      <p:ext uri="{BB962C8B-B14F-4D97-AF65-F5344CB8AC3E}">
        <p14:creationId xmlns:p14="http://schemas.microsoft.com/office/powerpoint/2010/main" val="373119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1"/>
          <p:cNvSpPr txBox="1">
            <a:spLocks noGrp="1"/>
          </p:cNvSpPr>
          <p:nvPr>
            <p:ph type="ctrTitle"/>
          </p:nvPr>
        </p:nvSpPr>
        <p:spPr>
          <a:xfrm>
            <a:off x="544302" y="306341"/>
            <a:ext cx="11038098" cy="8052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Quiz!</a:t>
            </a:r>
            <a:endParaRPr dirty="0"/>
          </a:p>
        </p:txBody>
      </p:sp>
      <p:sp>
        <p:nvSpPr>
          <p:cNvPr id="631" name="Google Shape;631;p71"/>
          <p:cNvSpPr txBox="1">
            <a:spLocks noGrp="1"/>
          </p:cNvSpPr>
          <p:nvPr>
            <p:ph type="subTitle" idx="1"/>
          </p:nvPr>
        </p:nvSpPr>
        <p:spPr>
          <a:xfrm>
            <a:off x="4663441" y="5668344"/>
            <a:ext cx="3779520" cy="5960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-US" sz="2800" dirty="0"/>
              <a:t>Respond in Thread</a:t>
            </a:r>
            <a:endParaRPr sz="2800" dirty="0"/>
          </a:p>
        </p:txBody>
      </p:sp>
      <p:sp>
        <p:nvSpPr>
          <p:cNvPr id="635" name="Google Shape;635;p7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9</a:t>
            </a:fld>
            <a:endParaRPr dirty="0"/>
          </a:p>
        </p:txBody>
      </p:sp>
      <p:sp>
        <p:nvSpPr>
          <p:cNvPr id="633" name="Google Shape;633;p71"/>
          <p:cNvSpPr txBox="1">
            <a:spLocks noGrp="1"/>
          </p:cNvSpPr>
          <p:nvPr>
            <p:ph type="body" idx="4294967295"/>
          </p:nvPr>
        </p:nvSpPr>
        <p:spPr>
          <a:xfrm>
            <a:off x="609600" y="1574002"/>
            <a:ext cx="10972800" cy="39179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3600" dirty="0">
                <a:solidFill>
                  <a:schemeClr val="lt1"/>
                </a:solidFill>
                <a:latin typeface="+mj-lt"/>
              </a:rPr>
              <a:t>What </a:t>
            </a:r>
            <a:r>
              <a:rPr lang="en" sz="3600" dirty="0">
                <a:solidFill>
                  <a:schemeClr val="bg1"/>
                </a:solidFill>
                <a:latin typeface="+mj-lt"/>
              </a:rPr>
              <a:t>can</a:t>
            </a:r>
            <a:r>
              <a:rPr lang="en" sz="3600" dirty="0">
                <a:solidFill>
                  <a:srgbClr val="F8992E"/>
                </a:solidFill>
                <a:latin typeface="+mj-lt"/>
              </a:rPr>
              <a:t> descriptive statistics</a:t>
            </a:r>
            <a:r>
              <a:rPr lang="en" sz="3600" dirty="0">
                <a:solidFill>
                  <a:schemeClr val="lt1"/>
                </a:solidFill>
                <a:latin typeface="+mj-lt"/>
              </a:rPr>
              <a:t> do?</a:t>
            </a:r>
            <a:br>
              <a:rPr lang="en" sz="3600" dirty="0">
                <a:solidFill>
                  <a:schemeClr val="lt1"/>
                </a:solidFill>
                <a:latin typeface="+mj-lt"/>
              </a:rPr>
            </a:br>
            <a:endParaRPr sz="3600" dirty="0">
              <a:latin typeface="+mj-lt"/>
            </a:endParaRPr>
          </a:p>
        </p:txBody>
      </p:sp>
      <p:sp>
        <p:nvSpPr>
          <p:cNvPr id="636" name="Google Shape;636;p71"/>
          <p:cNvSpPr txBox="1">
            <a:spLocks noGrp="1"/>
          </p:cNvSpPr>
          <p:nvPr>
            <p:ph type="subTitle" idx="4294967295"/>
          </p:nvPr>
        </p:nvSpPr>
        <p:spPr>
          <a:xfrm>
            <a:off x="1087015" y="2568575"/>
            <a:ext cx="10237788" cy="6111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" sz="2800" dirty="0">
                <a:solidFill>
                  <a:srgbClr val="FFFFFF"/>
                </a:solidFill>
              </a:rPr>
              <a:t>A. Describe data and tell us about the past.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637" name="Google Shape;637;p71"/>
          <p:cNvSpPr txBox="1">
            <a:spLocks noGrp="1"/>
          </p:cNvSpPr>
          <p:nvPr>
            <p:ph type="subTitle" idx="4294967295"/>
          </p:nvPr>
        </p:nvSpPr>
        <p:spPr>
          <a:xfrm>
            <a:off x="1087015" y="3451912"/>
            <a:ext cx="10237788" cy="6127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" sz="2800" dirty="0">
                <a:solidFill>
                  <a:srgbClr val="FFFFFF"/>
                </a:solidFill>
              </a:rPr>
              <a:t>B. Describe data and tell us about where we need to be.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638" name="Google Shape;638;p71"/>
          <p:cNvSpPr txBox="1">
            <a:spLocks noGrp="1"/>
          </p:cNvSpPr>
          <p:nvPr>
            <p:ph type="subTitle" idx="4294967295"/>
          </p:nvPr>
        </p:nvSpPr>
        <p:spPr>
          <a:xfrm>
            <a:off x="1087015" y="4360615"/>
            <a:ext cx="10764838" cy="6127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" sz="2800" dirty="0">
                <a:solidFill>
                  <a:srgbClr val="FFFFFF"/>
                </a:solidFill>
              </a:rPr>
              <a:t>C. Describe the past and tell us about the future of our data.</a:t>
            </a:r>
            <a:endParaRPr sz="2800" dirty="0">
              <a:solidFill>
                <a:srgbClr val="FFFFFF"/>
              </a:solidFill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78265EC-1E32-4291-8BCB-57FC04651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98" y="5578130"/>
            <a:ext cx="798434" cy="7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4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alent Path Colors">
      <a:dk1>
        <a:sysClr val="windowText" lastClr="000000"/>
      </a:dk1>
      <a:lt1>
        <a:sysClr val="window" lastClr="FFFFFF"/>
      </a:lt1>
      <a:dk2>
        <a:srgbClr val="4E3B30"/>
      </a:dk2>
      <a:lt2>
        <a:srgbClr val="FFFFFF"/>
      </a:lt2>
      <a:accent1>
        <a:srgbClr val="F8992C"/>
      </a:accent1>
      <a:accent2>
        <a:srgbClr val="0077C8"/>
      </a:accent2>
      <a:accent3>
        <a:srgbClr val="FFFFFF"/>
      </a:accent3>
      <a:accent4>
        <a:srgbClr val="000000"/>
      </a:accent4>
      <a:accent5>
        <a:srgbClr val="FFFFFF"/>
      </a:accent5>
      <a:accent6>
        <a:srgbClr val="C17529"/>
      </a:accent6>
      <a:hlink>
        <a:srgbClr val="52C0FD"/>
      </a:hlink>
      <a:folHlink>
        <a:srgbClr val="52C0FD"/>
      </a:folHlink>
    </a:clrScheme>
    <a:fontScheme name="Custom 1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iculumReq xmlns="8842a880-debe-46f1-8db1-e76ba16184ef" xsi:nil="true"/>
    <Unit xmlns="8842a880-debe-46f1-8db1-e76ba16184e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2DC78FF9170643B5BD8EF25D2FE4A7" ma:contentTypeVersion="15" ma:contentTypeDescription="Create a new document." ma:contentTypeScope="" ma:versionID="1c1242856e13ee82366ce86063ec2d02">
  <xsd:schema xmlns:xsd="http://www.w3.org/2001/XMLSchema" xmlns:xs="http://www.w3.org/2001/XMLSchema" xmlns:p="http://schemas.microsoft.com/office/2006/metadata/properties" xmlns:ns2="8842a880-debe-46f1-8db1-e76ba16184ef" xmlns:ns3="cb5ff163-8c63-4cbe-8c04-ce4da00d8b70" targetNamespace="http://schemas.microsoft.com/office/2006/metadata/properties" ma:root="true" ma:fieldsID="d5b21813a206d30368e7981d150a1ed9" ns2:_="" ns3:_="">
    <xsd:import namespace="8842a880-debe-46f1-8db1-e76ba16184ef"/>
    <xsd:import namespace="cb5ff163-8c63-4cbe-8c04-ce4da00d8b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Unit" minOccurs="0"/>
                <xsd:element ref="ns2:CurriculumReq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42a880-debe-46f1-8db1-e76ba16184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Unit" ma:index="21" nillable="true" ma:displayName="Section" ma:description="Specific Content Area for the particular set of Units" ma:format="Dropdown" ma:internalName="Unit">
      <xsd:simpleType>
        <xsd:restriction base="dms:Text">
          <xsd:maxLength value="255"/>
        </xsd:restriction>
      </xsd:simpleType>
    </xsd:element>
    <xsd:element name="CurriculumReq" ma:index="22" nillable="true" ma:displayName="Curriculum Req" ma:format="Dropdown" ma:internalName="CurriculumReq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ff163-8c63-4cbe-8c04-ce4da00d8b7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D4E277-6DDA-4EAB-A45E-53129D34A9A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0d68bb6f-7233-4d72-9b73-fb725dbf80e5"/>
    <ds:schemaRef ds:uri="http://schemas.microsoft.com/office/infopath/2007/PartnerControls"/>
    <ds:schemaRef ds:uri="e31a5898-ce95-45e7-a141-7e4379e1d0e4"/>
    <ds:schemaRef ds:uri="http://www.w3.org/XML/1998/namespace"/>
    <ds:schemaRef ds:uri="http://purl.org/dc/dcmitype/"/>
    <ds:schemaRef ds:uri="8842a880-debe-46f1-8db1-e76ba16184ef"/>
  </ds:schemaRefs>
</ds:datastoreItem>
</file>

<file path=customXml/itemProps2.xml><?xml version="1.0" encoding="utf-8"?>
<ds:datastoreItem xmlns:ds="http://schemas.openxmlformats.org/officeDocument/2006/customXml" ds:itemID="{C9918F11-B0E4-4EAF-A76E-A09B8A4F80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42a880-debe-46f1-8db1-e76ba16184ef"/>
    <ds:schemaRef ds:uri="cb5ff163-8c63-4cbe-8c04-ce4da00d8b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E545CA-392C-49D0-BC47-DFF21CC65C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1219</Words>
  <Application>Microsoft Office PowerPoint</Application>
  <PresentationFormat>Widescreen</PresentationFormat>
  <Paragraphs>194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Proxima Nova</vt:lpstr>
      <vt:lpstr>Wingdings</vt:lpstr>
      <vt:lpstr>Raleway Black</vt:lpstr>
      <vt:lpstr>Raleway</vt:lpstr>
      <vt:lpstr>Calibri</vt:lpstr>
      <vt:lpstr>Raleway Light</vt:lpstr>
      <vt:lpstr>Arial</vt:lpstr>
      <vt:lpstr>Helvetica Neue</vt:lpstr>
      <vt:lpstr>Office Theme</vt:lpstr>
      <vt:lpstr>PowerPoint Presentation</vt:lpstr>
      <vt:lpstr>POWER BI</vt:lpstr>
      <vt:lpstr>Objectives</vt:lpstr>
      <vt:lpstr>Objectives</vt:lpstr>
      <vt:lpstr>Objectives</vt:lpstr>
      <vt:lpstr>Exploring &amp; Enriching Data</vt:lpstr>
      <vt:lpstr>Gartner’s  Data Analytics Maturity Model</vt:lpstr>
      <vt:lpstr>Analysis with Statistics</vt:lpstr>
      <vt:lpstr>Quiz!</vt:lpstr>
      <vt:lpstr>Quiz!</vt:lpstr>
      <vt:lpstr>Value of Descriptive Statistics</vt:lpstr>
      <vt:lpstr>Descriptive Statistics Misapplied</vt:lpstr>
      <vt:lpstr>Data Distributions or Dispersion</vt:lpstr>
      <vt:lpstr>Normal Data Distributions</vt:lpstr>
      <vt:lpstr> Measures of Dispersion</vt:lpstr>
      <vt:lpstr> Measures of Dispersion</vt:lpstr>
      <vt:lpstr>Descriptive Statistics Value</vt:lpstr>
      <vt:lpstr>Exploring &amp; Enriching Data</vt:lpstr>
      <vt:lpstr>Exploring &amp; Enriching Data</vt:lpstr>
      <vt:lpstr>Citibike Walkthrough (video 1: PowerBI day 2 Citibike Walkthrough Part One.mp4) (video 2: PowerBI Day 2 Citibike Walkthorugh Part Two.mp4)</vt:lpstr>
      <vt:lpstr>Citibike Goal Dashboard</vt:lpstr>
      <vt:lpstr>Great Work Today!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Celia Fryar</dc:creator>
  <cp:lastModifiedBy>Jordan Miller</cp:lastModifiedBy>
  <cp:revision>22</cp:revision>
  <dcterms:created xsi:type="dcterms:W3CDTF">2021-03-03T22:53:53Z</dcterms:created>
  <dcterms:modified xsi:type="dcterms:W3CDTF">2022-03-23T12:55:25Z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0x0101004F2DC78FF9170643B5BD8EF25D2FE4A7</vt:lpwstr>
  </property>
</Properties>
</file>